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19"/>
  </p:notesMasterIdLst>
  <p:handoutMasterIdLst>
    <p:handoutMasterId r:id="rId20"/>
  </p:handoutMasterIdLst>
  <p:sldIdLst>
    <p:sldId id="307" r:id="rId2"/>
    <p:sldId id="301" r:id="rId3"/>
    <p:sldId id="309" r:id="rId4"/>
    <p:sldId id="308" r:id="rId5"/>
    <p:sldId id="305" r:id="rId6"/>
    <p:sldId id="306" r:id="rId7"/>
    <p:sldId id="311" r:id="rId8"/>
    <p:sldId id="310" r:id="rId9"/>
    <p:sldId id="302" r:id="rId10"/>
    <p:sldId id="312" r:id="rId11"/>
    <p:sldId id="315" r:id="rId12"/>
    <p:sldId id="321" r:id="rId13"/>
    <p:sldId id="316" r:id="rId14"/>
    <p:sldId id="319" r:id="rId15"/>
    <p:sldId id="317" r:id="rId16"/>
    <p:sldId id="320" r:id="rId17"/>
    <p:sldId id="318" r:id="rId18"/>
  </p:sldIdLst>
  <p:sldSz cx="9144000" cy="6858000" type="screen4x3"/>
  <p:notesSz cx="6858000" cy="9144000"/>
  <p:defaultTextStyle>
    <a:defPPr>
      <a:defRPr lang="en-GB"/>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72" autoAdjust="0"/>
    <p:restoredTop sz="94664" autoAdjust="0"/>
  </p:normalViewPr>
  <p:slideViewPr>
    <p:cSldViewPr>
      <p:cViewPr varScale="1">
        <p:scale>
          <a:sx n="61" d="100"/>
          <a:sy n="61" d="100"/>
        </p:scale>
        <p:origin x="1480" y="60"/>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GB"/>
          </a:p>
        </p:txBody>
      </p:sp>
      <p:sp>
        <p:nvSpPr>
          <p:cNvPr id="12902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GB"/>
          </a:p>
        </p:txBody>
      </p:sp>
      <p:sp>
        <p:nvSpPr>
          <p:cNvPr id="12902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GB"/>
          </a:p>
        </p:txBody>
      </p:sp>
      <p:sp>
        <p:nvSpPr>
          <p:cNvPr id="12902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D742A2B6-4889-46D2-A477-663B75E6EECE}" type="slidenum">
              <a:rPr lang="en-GB"/>
              <a:pPr>
                <a:defRPr/>
              </a:pPr>
              <a:t>‹#›</a:t>
            </a:fld>
            <a:endParaRPr lang="en-GB" dirty="0"/>
          </a:p>
        </p:txBody>
      </p:sp>
    </p:spTree>
    <p:extLst>
      <p:ext uri="{BB962C8B-B14F-4D97-AF65-F5344CB8AC3E}">
        <p14:creationId xmlns:p14="http://schemas.microsoft.com/office/powerpoint/2010/main" val="16224748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GB"/>
          </a:p>
        </p:txBody>
      </p:sp>
      <p:sp>
        <p:nvSpPr>
          <p:cNvPr id="481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GB"/>
          </a:p>
        </p:txBody>
      </p:sp>
      <p:sp>
        <p:nvSpPr>
          <p:cNvPr id="71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81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481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GB"/>
          </a:p>
        </p:txBody>
      </p:sp>
      <p:sp>
        <p:nvSpPr>
          <p:cNvPr id="481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1F6A0BEF-8752-4DD0-A25A-704C553CF7E7}" type="slidenum">
              <a:rPr lang="en-GB"/>
              <a:pPr>
                <a:defRPr/>
              </a:pPr>
              <a:t>‹#›</a:t>
            </a:fld>
            <a:endParaRPr lang="en-GB" dirty="0"/>
          </a:p>
        </p:txBody>
      </p:sp>
    </p:spTree>
    <p:extLst>
      <p:ext uri="{BB962C8B-B14F-4D97-AF65-F5344CB8AC3E}">
        <p14:creationId xmlns:p14="http://schemas.microsoft.com/office/powerpoint/2010/main" val="27681768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Z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ZA"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FDA14B3-6910-470D-A904-DC538BFE6DFC}"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81ACD3D-5AF3-4BF3-BECF-D2B39E7F5C94}"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2750" y="457200"/>
            <a:ext cx="2000250" cy="5943600"/>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762000" y="457200"/>
            <a:ext cx="584835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CE68F12-7493-430A-87FA-6F033172B354}"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2500796-4359-4C0B-9855-6B5C82A85B70}"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ZA"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794924-647C-4DCE-A17E-C085E060DC2C}"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838200" y="1600200"/>
            <a:ext cx="38862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876800" y="1600200"/>
            <a:ext cx="38862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0C31AE1-180E-4B48-A805-2944C32B0BBD}"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Z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7590087-DC3E-4135-A904-CEC60DAA8145}"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9CB7081-74C2-4DB5-936C-F04FBBD22420}"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91921E24-C5C3-4BC4-8B4B-F7C95B8F96E1}"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Z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507DDF2-6D7C-4E78-A95C-689258DCD5FB}"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Z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ZA"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0220301-ED37-411E-96CC-2416CAEA0393}"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2000" y="457200"/>
            <a:ext cx="7848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838200" y="1600200"/>
            <a:ext cx="79248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smtClean="0"/>
          </a:p>
        </p:txBody>
      </p:sp>
      <p:sp>
        <p:nvSpPr>
          <p:cNvPr id="46084" name="Rectangle 4"/>
          <p:cNvSpPr>
            <a:spLocks noGrp="1" noChangeArrowheads="1"/>
          </p:cNvSpPr>
          <p:nvPr>
            <p:ph type="dt" sz="half" idx="2"/>
          </p:nvPr>
        </p:nvSpPr>
        <p:spPr bwMode="auto">
          <a:xfrm>
            <a:off x="6858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endParaRPr lang="en-US"/>
          </a:p>
        </p:txBody>
      </p:sp>
      <p:sp>
        <p:nvSpPr>
          <p:cNvPr id="46085" name="Rectangle 5"/>
          <p:cNvSpPr>
            <a:spLocks noGrp="1" noChangeArrowheads="1"/>
          </p:cNvSpPr>
          <p:nvPr>
            <p:ph type="ftr" sz="quarter" idx="3"/>
          </p:nvPr>
        </p:nvSpPr>
        <p:spPr bwMode="auto">
          <a:xfrm>
            <a:off x="31242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a:defRPr/>
            </a:pPr>
            <a:endParaRPr lang="en-US"/>
          </a:p>
        </p:txBody>
      </p:sp>
      <p:sp>
        <p:nvSpPr>
          <p:cNvPr id="46086" name="Rectangle 6"/>
          <p:cNvSpPr>
            <a:spLocks noGrp="1" noChangeArrowheads="1"/>
          </p:cNvSpPr>
          <p:nvPr>
            <p:ph type="sldNum" sz="quarter" idx="4"/>
          </p:nvPr>
        </p:nvSpPr>
        <p:spPr bwMode="auto">
          <a:xfrm>
            <a:off x="6858000" y="6477000"/>
            <a:ext cx="19050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1">
                <a:latin typeface="Times New Roman" pitchFamily="18" charset="0"/>
              </a:defRPr>
            </a:lvl1pPr>
          </a:lstStyle>
          <a:p>
            <a:pPr>
              <a:defRPr/>
            </a:pPr>
            <a:fld id="{C5E10FBE-DEF1-4091-8314-9C1181FA9475}" type="slidenum">
              <a:rPr lang="en-US"/>
              <a:pPr>
                <a:defRPr/>
              </a:pPr>
              <a:t>‹#›</a:t>
            </a:fld>
            <a:endParaRPr lang="en-US" dirty="0"/>
          </a:p>
        </p:txBody>
      </p:sp>
      <p:grpSp>
        <p:nvGrpSpPr>
          <p:cNvPr id="1031" name="Group 7"/>
          <p:cNvGrpSpPr>
            <a:grpSpLocks/>
          </p:cNvGrpSpPr>
          <p:nvPr/>
        </p:nvGrpSpPr>
        <p:grpSpPr bwMode="auto">
          <a:xfrm>
            <a:off x="0" y="0"/>
            <a:ext cx="762000" cy="5791200"/>
            <a:chOff x="0" y="0"/>
            <a:chExt cx="480" cy="3648"/>
          </a:xfrm>
        </p:grpSpPr>
        <p:sp>
          <p:nvSpPr>
            <p:cNvPr id="46088" name="Rectangle 8"/>
            <p:cNvSpPr>
              <a:spLocks noChangeArrowheads="1"/>
            </p:cNvSpPr>
            <p:nvPr userDrawn="1"/>
          </p:nvSpPr>
          <p:spPr bwMode="invGray">
            <a:xfrm flipV="1">
              <a:off x="0" y="2160"/>
              <a:ext cx="480" cy="1488"/>
            </a:xfrm>
            <a:prstGeom prst="rect">
              <a:avLst/>
            </a:prstGeom>
            <a:gradFill rotWithShape="0">
              <a:gsLst>
                <a:gs pos="0">
                  <a:srgbClr val="0000CC"/>
                </a:gs>
                <a:gs pos="100000">
                  <a:schemeClr val="bg1"/>
                </a:gs>
              </a:gsLst>
              <a:lin ang="5400000" scaled="1"/>
            </a:gradFill>
            <a:ln w="9525">
              <a:noFill/>
              <a:miter lim="800000"/>
              <a:headEnd/>
              <a:tailEnd/>
            </a:ln>
            <a:effectLst/>
          </p:spPr>
          <p:txBody>
            <a:bodyPr rot="10800000"/>
            <a:lstStyle/>
            <a:p>
              <a:pPr eaLnBrk="0" hangingPunct="0">
                <a:defRPr/>
              </a:pPr>
              <a:endParaRPr lang="en-US" sz="2400" dirty="0">
                <a:latin typeface="Times New Roman" pitchFamily="18" charset="0"/>
              </a:endParaRPr>
            </a:p>
          </p:txBody>
        </p:sp>
        <p:sp>
          <p:nvSpPr>
            <p:cNvPr id="46089" name="Rectangle 9"/>
            <p:cNvSpPr>
              <a:spLocks noChangeArrowheads="1"/>
            </p:cNvSpPr>
            <p:nvPr userDrawn="1"/>
          </p:nvSpPr>
          <p:spPr bwMode="auto">
            <a:xfrm>
              <a:off x="0" y="0"/>
              <a:ext cx="480" cy="2160"/>
            </a:xfrm>
            <a:prstGeom prst="rect">
              <a:avLst/>
            </a:prstGeom>
            <a:solidFill>
              <a:srgbClr val="0000CC"/>
            </a:solidFill>
            <a:ln w="9525">
              <a:noFill/>
              <a:miter lim="800000"/>
              <a:headEnd/>
              <a:tailEnd/>
            </a:ln>
            <a:effectLst/>
          </p:spPr>
          <p:txBody>
            <a:bodyPr wrap="none" anchor="ctr"/>
            <a:lstStyle/>
            <a:p>
              <a:pPr>
                <a:defRPr/>
              </a:pPr>
              <a:endParaRPr lang="en-ZA" dirty="0"/>
            </a:p>
          </p:txBody>
        </p:sp>
      </p:grpSp>
      <p:pic>
        <p:nvPicPr>
          <p:cNvPr id="1032" name="Picture 10" descr="eielogo"/>
          <p:cNvPicPr>
            <a:picLocks noChangeAspect="1" noChangeArrowheads="1"/>
          </p:cNvPicPr>
          <p:nvPr/>
        </p:nvPicPr>
        <p:blipFill>
          <a:blip r:embed="rId13" cstate="print"/>
          <a:srcRect/>
          <a:stretch>
            <a:fillRect/>
          </a:stretch>
        </p:blipFill>
        <p:spPr bwMode="auto">
          <a:xfrm>
            <a:off x="0" y="5791200"/>
            <a:ext cx="762000" cy="762000"/>
          </a:xfrm>
          <a:prstGeom prst="rect">
            <a:avLst/>
          </a:prstGeom>
          <a:noFill/>
          <a:ln w="9525">
            <a:noFill/>
            <a:miter lim="800000"/>
            <a:headEnd/>
            <a:tailEnd/>
          </a:ln>
        </p:spPr>
      </p:pic>
      <p:pic>
        <p:nvPicPr>
          <p:cNvPr id="1033" name="Picture 10" descr="eielogo"/>
          <p:cNvPicPr>
            <a:picLocks noChangeAspect="1" noChangeArrowheads="1"/>
          </p:cNvPicPr>
          <p:nvPr userDrawn="1"/>
        </p:nvPicPr>
        <p:blipFill>
          <a:blip r:embed="rId13" cstate="print"/>
          <a:srcRect/>
          <a:stretch>
            <a:fillRect/>
          </a:stretch>
        </p:blipFill>
        <p:spPr bwMode="auto">
          <a:xfrm>
            <a:off x="0" y="5786438"/>
            <a:ext cx="762000" cy="762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iming>
    <p:tnLst>
      <p:par>
        <p:cTn id="1" dur="indefinite" restart="never" nodeType="tmRoot"/>
      </p:par>
    </p:tnLst>
  </p:timing>
  <p:txStyles>
    <p:titleStyle>
      <a:lvl1pPr algn="ctr" rtl="0" eaLnBrk="0" fontAlgn="base" hangingPunct="0">
        <a:spcBef>
          <a:spcPct val="0"/>
        </a:spcBef>
        <a:spcAft>
          <a:spcPct val="0"/>
        </a:spcAft>
        <a:defRPr sz="3200">
          <a:solidFill>
            <a:srgbClr val="0000FF"/>
          </a:solidFill>
          <a:latin typeface="+mj-lt"/>
          <a:ea typeface="+mj-ea"/>
          <a:cs typeface="+mj-cs"/>
        </a:defRPr>
      </a:lvl1pPr>
      <a:lvl2pPr algn="ctr" rtl="0" eaLnBrk="0" fontAlgn="base" hangingPunct="0">
        <a:spcBef>
          <a:spcPct val="0"/>
        </a:spcBef>
        <a:spcAft>
          <a:spcPct val="0"/>
        </a:spcAft>
        <a:defRPr sz="3200">
          <a:solidFill>
            <a:srgbClr val="0000FF"/>
          </a:solidFill>
          <a:latin typeface="Arial" charset="0"/>
        </a:defRPr>
      </a:lvl2pPr>
      <a:lvl3pPr algn="ctr" rtl="0" eaLnBrk="0" fontAlgn="base" hangingPunct="0">
        <a:spcBef>
          <a:spcPct val="0"/>
        </a:spcBef>
        <a:spcAft>
          <a:spcPct val="0"/>
        </a:spcAft>
        <a:defRPr sz="3200">
          <a:solidFill>
            <a:srgbClr val="0000FF"/>
          </a:solidFill>
          <a:latin typeface="Arial" charset="0"/>
        </a:defRPr>
      </a:lvl3pPr>
      <a:lvl4pPr algn="ctr" rtl="0" eaLnBrk="0" fontAlgn="base" hangingPunct="0">
        <a:spcBef>
          <a:spcPct val="0"/>
        </a:spcBef>
        <a:spcAft>
          <a:spcPct val="0"/>
        </a:spcAft>
        <a:defRPr sz="3200">
          <a:solidFill>
            <a:srgbClr val="0000FF"/>
          </a:solidFill>
          <a:latin typeface="Arial" charset="0"/>
        </a:defRPr>
      </a:lvl4pPr>
      <a:lvl5pPr algn="ctr" rtl="0" eaLnBrk="0" fontAlgn="base" hangingPunct="0">
        <a:spcBef>
          <a:spcPct val="0"/>
        </a:spcBef>
        <a:spcAft>
          <a:spcPct val="0"/>
        </a:spcAft>
        <a:defRPr sz="3200">
          <a:solidFill>
            <a:srgbClr val="0000FF"/>
          </a:solidFill>
          <a:latin typeface="Arial" charset="0"/>
        </a:defRPr>
      </a:lvl5pPr>
      <a:lvl6pPr marL="457200" algn="ctr" rtl="0" fontAlgn="base">
        <a:spcBef>
          <a:spcPct val="0"/>
        </a:spcBef>
        <a:spcAft>
          <a:spcPct val="0"/>
        </a:spcAft>
        <a:defRPr sz="3200">
          <a:solidFill>
            <a:srgbClr val="0000FF"/>
          </a:solidFill>
          <a:latin typeface="Arial" charset="0"/>
        </a:defRPr>
      </a:lvl6pPr>
      <a:lvl7pPr marL="914400" algn="ctr" rtl="0" fontAlgn="base">
        <a:spcBef>
          <a:spcPct val="0"/>
        </a:spcBef>
        <a:spcAft>
          <a:spcPct val="0"/>
        </a:spcAft>
        <a:defRPr sz="3200">
          <a:solidFill>
            <a:srgbClr val="0000FF"/>
          </a:solidFill>
          <a:latin typeface="Arial" charset="0"/>
        </a:defRPr>
      </a:lvl7pPr>
      <a:lvl8pPr marL="1371600" algn="ctr" rtl="0" fontAlgn="base">
        <a:spcBef>
          <a:spcPct val="0"/>
        </a:spcBef>
        <a:spcAft>
          <a:spcPct val="0"/>
        </a:spcAft>
        <a:defRPr sz="3200">
          <a:solidFill>
            <a:srgbClr val="0000FF"/>
          </a:solidFill>
          <a:latin typeface="Arial" charset="0"/>
        </a:defRPr>
      </a:lvl8pPr>
      <a:lvl9pPr marL="1828800" algn="ctr" rtl="0" fontAlgn="base">
        <a:spcBef>
          <a:spcPct val="0"/>
        </a:spcBef>
        <a:spcAft>
          <a:spcPct val="0"/>
        </a:spcAft>
        <a:defRPr sz="3200">
          <a:solidFill>
            <a:srgbClr val="0000FF"/>
          </a:solidFill>
          <a:latin typeface="Arial" charset="0"/>
        </a:defRPr>
      </a:lvl9pPr>
    </p:titleStyle>
    <p:bodyStyle>
      <a:lvl1pPr marL="342900" indent="-342900" algn="l" rtl="0" eaLnBrk="0" fontAlgn="base" hangingPunct="0">
        <a:lnSpc>
          <a:spcPct val="120000"/>
        </a:lnSpc>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har char="–"/>
        <a:defRPr sz="2400">
          <a:solidFill>
            <a:schemeClr val="tx1"/>
          </a:solidFill>
          <a:latin typeface="+mn-lt"/>
        </a:defRPr>
      </a:lvl2pPr>
      <a:lvl3pPr marL="1143000" indent="-228600" algn="l" rtl="0" eaLnBrk="0" fontAlgn="base" hangingPunct="0">
        <a:lnSpc>
          <a:spcPct val="120000"/>
        </a:lnSpc>
        <a:spcBef>
          <a:spcPct val="20000"/>
        </a:spcBef>
        <a:spcAft>
          <a:spcPct val="0"/>
        </a:spcAft>
        <a:buChar char="•"/>
        <a:defRPr sz="2400">
          <a:solidFill>
            <a:schemeClr val="tx1"/>
          </a:solidFill>
          <a:latin typeface="+mn-lt"/>
        </a:defRPr>
      </a:lvl3pPr>
      <a:lvl4pPr marL="1600200" indent="-228600" algn="l" rtl="0" eaLnBrk="0" fontAlgn="base" hangingPunct="0">
        <a:lnSpc>
          <a:spcPct val="120000"/>
        </a:lnSpc>
        <a:spcBef>
          <a:spcPct val="20000"/>
        </a:spcBef>
        <a:spcAft>
          <a:spcPct val="0"/>
        </a:spcAft>
        <a:buChar char="–"/>
        <a:defRPr sz="2000">
          <a:solidFill>
            <a:schemeClr val="tx1"/>
          </a:solidFill>
          <a:latin typeface="+mn-lt"/>
        </a:defRPr>
      </a:lvl4pPr>
      <a:lvl5pPr marL="2057400" indent="-228600" algn="l" rtl="0" eaLnBrk="0" fontAlgn="base" hangingPunct="0">
        <a:lnSpc>
          <a:spcPct val="120000"/>
        </a:lnSpc>
        <a:spcBef>
          <a:spcPct val="20000"/>
        </a:spcBef>
        <a:spcAft>
          <a:spcPct val="0"/>
        </a:spcAft>
        <a:buChar char="»"/>
        <a:defRPr sz="2000">
          <a:solidFill>
            <a:schemeClr val="tx1"/>
          </a:solidFill>
          <a:latin typeface="+mn-lt"/>
        </a:defRPr>
      </a:lvl5pPr>
      <a:lvl6pPr marL="2514600" indent="-228600" algn="l" rtl="0" fontAlgn="base">
        <a:lnSpc>
          <a:spcPct val="120000"/>
        </a:lnSpc>
        <a:spcBef>
          <a:spcPct val="20000"/>
        </a:spcBef>
        <a:spcAft>
          <a:spcPct val="0"/>
        </a:spcAft>
        <a:buChar char="»"/>
        <a:defRPr sz="2000">
          <a:solidFill>
            <a:schemeClr val="tx1"/>
          </a:solidFill>
          <a:latin typeface="+mn-lt"/>
        </a:defRPr>
      </a:lvl6pPr>
      <a:lvl7pPr marL="2971800" indent="-228600" algn="l" rtl="0" fontAlgn="base">
        <a:lnSpc>
          <a:spcPct val="120000"/>
        </a:lnSpc>
        <a:spcBef>
          <a:spcPct val="20000"/>
        </a:spcBef>
        <a:spcAft>
          <a:spcPct val="0"/>
        </a:spcAft>
        <a:buChar char="»"/>
        <a:defRPr sz="2000">
          <a:solidFill>
            <a:schemeClr val="tx1"/>
          </a:solidFill>
          <a:latin typeface="+mn-lt"/>
        </a:defRPr>
      </a:lvl7pPr>
      <a:lvl8pPr marL="3429000" indent="-228600" algn="l" rtl="0" fontAlgn="base">
        <a:lnSpc>
          <a:spcPct val="120000"/>
        </a:lnSpc>
        <a:spcBef>
          <a:spcPct val="20000"/>
        </a:spcBef>
        <a:spcAft>
          <a:spcPct val="0"/>
        </a:spcAft>
        <a:buChar char="»"/>
        <a:defRPr sz="2000">
          <a:solidFill>
            <a:schemeClr val="tx1"/>
          </a:solidFill>
          <a:latin typeface="+mn-lt"/>
        </a:defRPr>
      </a:lvl8pPr>
      <a:lvl9pPr marL="3886200" indent="-228600" algn="l" rtl="0" fontAlgn="base">
        <a:lnSpc>
          <a:spcPct val="120000"/>
        </a:lnSpc>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30.pn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0.png"/><Relationship Id="rId4" Type="http://schemas.openxmlformats.org/officeDocument/2006/relationships/image" Target="../media/image40.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5312" y="1556792"/>
            <a:ext cx="8278688" cy="3818855"/>
          </a:xfrm>
        </p:spPr>
        <p:txBody>
          <a:bodyPr/>
          <a:lstStyle/>
          <a:p>
            <a:r>
              <a:rPr lang="en-ZA" sz="6600" dirty="0" smtClean="0"/>
              <a:t>Electrical Conduction and Breakdown Mechanisms in Gases</a:t>
            </a:r>
            <a:endParaRPr lang="en-ZA" sz="6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856" y="188640"/>
            <a:ext cx="7848600" cy="914400"/>
          </a:xfrm>
        </p:spPr>
        <p:txBody>
          <a:bodyPr/>
          <a:lstStyle/>
          <a:p>
            <a:r>
              <a:rPr lang="en-ZA" dirty="0" smtClean="0"/>
              <a:t>Avalanches with feedback mechanisms</a:t>
            </a:r>
            <a:endParaRPr lang="en-ZA" dirty="0"/>
          </a:p>
        </p:txBody>
      </p:sp>
      <mc:AlternateContent xmlns:mc="http://schemas.openxmlformats.org/markup-compatibility/2006" xmlns:a14="http://schemas.microsoft.com/office/drawing/2010/main">
        <mc:Choice Requires="a14">
          <p:sp>
            <p:nvSpPr>
              <p:cNvPr id="9" name="Rectangle 8"/>
              <p:cNvSpPr/>
              <p:nvPr/>
            </p:nvSpPr>
            <p:spPr>
              <a:xfrm>
                <a:off x="1411905" y="1813635"/>
                <a:ext cx="792088" cy="64633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ZA" sz="36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ZA" sz="3600" b="1" i="1" u="none" strike="noStrike" kern="1200" cap="none" spc="0" normalizeH="0" baseline="0" noProof="0">
                              <a:ln>
                                <a:noFill/>
                              </a:ln>
                              <a:solidFill>
                                <a:srgbClr val="000000"/>
                              </a:solidFill>
                              <a:effectLst/>
                              <a:uLnTx/>
                              <a:uFillTx/>
                              <a:latin typeface="Cambria Math"/>
                              <a:ea typeface="+mn-ea"/>
                              <a:cs typeface="+mn-cs"/>
                            </a:rPr>
                            <m:t>𝑵</m:t>
                          </m:r>
                        </m:e>
                        <m:sub>
                          <m:r>
                            <a:rPr kumimoji="0" lang="en-ZA" sz="3600" b="1" i="1" u="none" strike="noStrike" kern="1200" cap="none" spc="0" normalizeH="0" baseline="0" noProof="0">
                              <a:ln>
                                <a:noFill/>
                              </a:ln>
                              <a:solidFill>
                                <a:srgbClr val="000000"/>
                              </a:solidFill>
                              <a:effectLst/>
                              <a:uLnTx/>
                              <a:uFillTx/>
                              <a:latin typeface="Cambria Math"/>
                              <a:ea typeface="+mn-ea"/>
                              <a:cs typeface="+mn-cs"/>
                            </a:rPr>
                            <m:t>𝟎</m:t>
                          </m:r>
                        </m:sub>
                      </m:sSub>
                    </m:oMath>
                  </m:oMathPara>
                </a14:m>
                <a:endParaRPr kumimoji="0" lang="en-ZA" sz="3600" b="0" i="0" u="none" strike="noStrike" kern="1200" cap="none" spc="0" normalizeH="0" baseline="0" noProof="0" dirty="0">
                  <a:ln>
                    <a:noFill/>
                  </a:ln>
                  <a:solidFill>
                    <a:srgbClr val="000000"/>
                  </a:solidFill>
                  <a:effectLst/>
                  <a:uLnTx/>
                  <a:uFillTx/>
                  <a:latin typeface="Arial" charset="0"/>
                  <a:ea typeface="+mn-ea"/>
                  <a:cs typeface="+mn-cs"/>
                </a:endParaRPr>
              </a:p>
            </p:txBody>
          </p:sp>
        </mc:Choice>
        <mc:Fallback xmlns="">
          <p:sp>
            <p:nvSpPr>
              <p:cNvPr id="9" name="Rectangle 8"/>
              <p:cNvSpPr>
                <a:spLocks noRot="1" noChangeAspect="1" noMove="1" noResize="1" noEditPoints="1" noAdjustHandles="1" noChangeArrowheads="1" noChangeShapeType="1" noTextEdit="1"/>
              </p:cNvSpPr>
              <p:nvPr/>
            </p:nvSpPr>
            <p:spPr>
              <a:xfrm>
                <a:off x="1411905" y="1813635"/>
                <a:ext cx="792088" cy="646331"/>
              </a:xfrm>
              <a:prstGeom prst="rect">
                <a:avLst/>
              </a:prstGeom>
              <a:blipFill rotWithShape="1">
                <a:blip r:embed="rId2"/>
                <a:stretch>
                  <a:fillRect/>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156176" y="1547178"/>
                <a:ext cx="2192134" cy="66729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ZA" sz="36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ZA" sz="3600" b="1" i="1" u="none" strike="noStrike" kern="1200" cap="none" spc="0" normalizeH="0" baseline="0" noProof="0">
                              <a:ln>
                                <a:noFill/>
                              </a:ln>
                              <a:solidFill>
                                <a:srgbClr val="000000"/>
                              </a:solidFill>
                              <a:effectLst/>
                              <a:uLnTx/>
                              <a:uFillTx/>
                              <a:latin typeface="Cambria Math"/>
                              <a:ea typeface="Calibri"/>
                              <a:cs typeface="Times New Roman"/>
                            </a:rPr>
                            <m:t>𝑵</m:t>
                          </m:r>
                          <m:r>
                            <a:rPr kumimoji="0" lang="en-ZA" sz="3600" b="1" i="1" u="none" strike="noStrike" kern="1200" cap="none" spc="0" normalizeH="0" baseline="0" noProof="0">
                              <a:ln>
                                <a:noFill/>
                              </a:ln>
                              <a:solidFill>
                                <a:srgbClr val="000000"/>
                              </a:solidFill>
                              <a:effectLst/>
                              <a:uLnTx/>
                              <a:uFillTx/>
                              <a:latin typeface="Cambria Math"/>
                              <a:ea typeface="Calibri"/>
                              <a:cs typeface="Times New Roman"/>
                            </a:rPr>
                            <m:t>=</m:t>
                          </m:r>
                          <m:r>
                            <a:rPr kumimoji="0" lang="en-ZA" sz="3600" b="1" i="1" u="none" strike="noStrike" kern="1200" cap="none" spc="0" normalizeH="0" baseline="0" noProof="0">
                              <a:ln>
                                <a:noFill/>
                              </a:ln>
                              <a:solidFill>
                                <a:srgbClr val="000000"/>
                              </a:solidFill>
                              <a:effectLst/>
                              <a:uLnTx/>
                              <a:uFillTx/>
                              <a:latin typeface="Cambria Math"/>
                              <a:ea typeface="Calibri"/>
                              <a:cs typeface="Times New Roman"/>
                            </a:rPr>
                            <m:t>𝑵</m:t>
                          </m:r>
                        </m:e>
                        <m:sub>
                          <m:r>
                            <a:rPr kumimoji="0" lang="en-ZA" sz="3600" b="1" i="1" u="none" strike="noStrike" kern="1200" cap="none" spc="0" normalizeH="0" baseline="0" noProof="0">
                              <a:ln>
                                <a:noFill/>
                              </a:ln>
                              <a:solidFill>
                                <a:srgbClr val="000000"/>
                              </a:solidFill>
                              <a:effectLst/>
                              <a:uLnTx/>
                              <a:uFillTx/>
                              <a:latin typeface="Cambria Math"/>
                              <a:ea typeface="Calibri"/>
                              <a:cs typeface="Times New Roman"/>
                            </a:rPr>
                            <m:t>𝟎</m:t>
                          </m:r>
                        </m:sub>
                      </m:sSub>
                      <m:sSup>
                        <m:sSupPr>
                          <m:ctrlPr>
                            <a:rPr kumimoji="0" lang="en-ZA" sz="36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ZA" sz="3600" b="1" i="1" u="none" strike="noStrike" kern="1200" cap="none" spc="0" normalizeH="0" baseline="0" noProof="0">
                              <a:ln>
                                <a:noFill/>
                              </a:ln>
                              <a:solidFill>
                                <a:srgbClr val="000000"/>
                              </a:solidFill>
                              <a:effectLst/>
                              <a:uLnTx/>
                              <a:uFillTx/>
                              <a:latin typeface="Cambria Math"/>
                              <a:ea typeface="Calibri"/>
                              <a:cs typeface="Times New Roman"/>
                            </a:rPr>
                            <m:t>𝒆</m:t>
                          </m:r>
                        </m:e>
                        <m:sup>
                          <m:r>
                            <a:rPr kumimoji="0" lang="en-ZA" sz="3600" b="1" i="1" u="none" strike="noStrike" kern="1200" cap="none" spc="0" normalizeH="0" baseline="0" noProof="0">
                              <a:ln>
                                <a:noFill/>
                              </a:ln>
                              <a:solidFill>
                                <a:srgbClr val="000000"/>
                              </a:solidFill>
                              <a:effectLst/>
                              <a:uLnTx/>
                              <a:uFillTx/>
                              <a:latin typeface="Cambria Math"/>
                              <a:ea typeface="Calibri"/>
                              <a:cs typeface="Times New Roman"/>
                            </a:rPr>
                            <m:t>𝜶</m:t>
                          </m:r>
                          <m:r>
                            <a:rPr kumimoji="0" lang="en-ZA" sz="3600" b="1" i="1" u="none" strike="noStrike" kern="1200" cap="none" spc="0" normalizeH="0" baseline="0" noProof="0">
                              <a:ln>
                                <a:noFill/>
                              </a:ln>
                              <a:solidFill>
                                <a:srgbClr val="000000"/>
                              </a:solidFill>
                              <a:effectLst/>
                              <a:uLnTx/>
                              <a:uFillTx/>
                              <a:latin typeface="Cambria Math"/>
                              <a:ea typeface="Calibri"/>
                              <a:cs typeface="Times New Roman"/>
                            </a:rPr>
                            <m:t>𝒅</m:t>
                          </m:r>
                        </m:sup>
                      </m:sSup>
                    </m:oMath>
                  </m:oMathPara>
                </a14:m>
                <a:endParaRPr kumimoji="0" lang="en-ZA" sz="3600" b="0" i="0" u="none" strike="noStrike" kern="1200" cap="none" spc="0" normalizeH="0" baseline="0" noProof="0" dirty="0">
                  <a:ln>
                    <a:noFill/>
                  </a:ln>
                  <a:solidFill>
                    <a:srgbClr val="000000"/>
                  </a:solidFill>
                  <a:effectLst/>
                  <a:uLnTx/>
                  <a:uFillTx/>
                  <a:latin typeface="Arial" charset="0"/>
                  <a:ea typeface="+mn-ea"/>
                  <a:cs typeface="+mn-cs"/>
                </a:endParaRPr>
              </a:p>
            </p:txBody>
          </p:sp>
        </mc:Choice>
        <mc:Fallback xmlns="">
          <p:sp>
            <p:nvSpPr>
              <p:cNvPr id="11" name="Rectangle 10"/>
              <p:cNvSpPr>
                <a:spLocks noRot="1" noChangeAspect="1" noMove="1" noResize="1" noEditPoints="1" noAdjustHandles="1" noChangeArrowheads="1" noChangeShapeType="1" noTextEdit="1"/>
              </p:cNvSpPr>
              <p:nvPr/>
            </p:nvSpPr>
            <p:spPr>
              <a:xfrm>
                <a:off x="6156176" y="1547178"/>
                <a:ext cx="2192134" cy="667299"/>
              </a:xfrm>
              <a:prstGeom prst="rect">
                <a:avLst/>
              </a:prstGeom>
              <a:blipFill rotWithShape="1">
                <a:blip r:embed="rId3"/>
                <a:stretch>
                  <a:fillRect r="-4457"/>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441558" y="3363900"/>
                <a:ext cx="3195298" cy="57868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ZA" sz="2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sSup>
                            <m:sSupPr>
                              <m:ctrlPr>
                                <a:rPr kumimoji="0" lang="en-ZA" sz="2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ZA" sz="2800" b="1" i="1" u="none" strike="noStrike" kern="1200" cap="none" spc="0" normalizeH="0" baseline="0" noProof="0">
                                  <a:ln>
                                    <a:noFill/>
                                  </a:ln>
                                  <a:solidFill>
                                    <a:srgbClr val="000000"/>
                                  </a:solidFill>
                                  <a:effectLst/>
                                  <a:uLnTx/>
                                  <a:uFillTx/>
                                  <a:latin typeface="Cambria Math"/>
                                  <a:ea typeface="Calibri"/>
                                  <a:cs typeface="Times New Roman"/>
                                </a:rPr>
                                <m:t>𝑵</m:t>
                              </m:r>
                            </m:e>
                            <m:sup>
                              <m:r>
                                <a:rPr kumimoji="0" lang="en-ZA" sz="2800" b="1" i="1" u="none" strike="noStrike" kern="1200" cap="none" spc="0" normalizeH="0" baseline="0" noProof="0">
                                  <a:ln>
                                    <a:noFill/>
                                  </a:ln>
                                  <a:solidFill>
                                    <a:srgbClr val="000000"/>
                                  </a:solidFill>
                                  <a:effectLst/>
                                  <a:uLnTx/>
                                  <a:uFillTx/>
                                  <a:latin typeface="Cambria Math"/>
                                  <a:ea typeface="Calibri"/>
                                  <a:cs typeface="Times New Roman"/>
                                </a:rPr>
                                <m:t>+</m:t>
                              </m:r>
                            </m:sup>
                          </m:sSup>
                          <m:r>
                            <a:rPr kumimoji="0" lang="en-ZA" sz="2800" b="1" i="1" u="none" strike="noStrike" kern="1200" cap="none" spc="0" normalizeH="0" baseline="0" noProof="0">
                              <a:ln>
                                <a:noFill/>
                              </a:ln>
                              <a:solidFill>
                                <a:srgbClr val="000000"/>
                              </a:solidFill>
                              <a:effectLst/>
                              <a:uLnTx/>
                              <a:uFillTx/>
                              <a:latin typeface="Cambria Math"/>
                              <a:ea typeface="Calibri"/>
                              <a:cs typeface="Times New Roman"/>
                            </a:rPr>
                            <m:t>=</m:t>
                          </m:r>
                          <m:r>
                            <a:rPr kumimoji="0" lang="en-ZA" sz="2800" b="1" i="1" u="none" strike="noStrike" kern="1200" cap="none" spc="0" normalizeH="0" baseline="0" noProof="0">
                              <a:ln>
                                <a:noFill/>
                              </a:ln>
                              <a:solidFill>
                                <a:srgbClr val="000000"/>
                              </a:solidFill>
                              <a:effectLst/>
                              <a:uLnTx/>
                              <a:uFillTx/>
                              <a:latin typeface="Cambria Math"/>
                              <a:ea typeface="Calibri"/>
                              <a:cs typeface="Times New Roman"/>
                            </a:rPr>
                            <m:t>𝑵</m:t>
                          </m:r>
                        </m:e>
                        <m:sub>
                          <m:r>
                            <a:rPr kumimoji="0" lang="en-ZA" sz="2800" b="1" i="1" u="none" strike="noStrike" kern="1200" cap="none" spc="0" normalizeH="0" baseline="0" noProof="0">
                              <a:ln>
                                <a:noFill/>
                              </a:ln>
                              <a:solidFill>
                                <a:srgbClr val="000000"/>
                              </a:solidFill>
                              <a:effectLst/>
                              <a:uLnTx/>
                              <a:uFillTx/>
                              <a:latin typeface="Cambria Math"/>
                              <a:ea typeface="Calibri"/>
                              <a:cs typeface="Times New Roman"/>
                            </a:rPr>
                            <m:t>𝟎</m:t>
                          </m:r>
                        </m:sub>
                      </m:sSub>
                      <m:d>
                        <m:dPr>
                          <m:ctrlPr>
                            <a:rPr kumimoji="0" lang="en-ZA" sz="2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sSup>
                            <m:sSupPr>
                              <m:ctrlPr>
                                <a:rPr kumimoji="0" lang="en-ZA" sz="2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ZA" sz="2800" b="1" i="1" u="none" strike="noStrike" kern="1200" cap="none" spc="0" normalizeH="0" baseline="0" noProof="0">
                                  <a:ln>
                                    <a:noFill/>
                                  </a:ln>
                                  <a:solidFill>
                                    <a:srgbClr val="000000"/>
                                  </a:solidFill>
                                  <a:effectLst/>
                                  <a:uLnTx/>
                                  <a:uFillTx/>
                                  <a:latin typeface="Cambria Math"/>
                                  <a:ea typeface="Calibri"/>
                                  <a:cs typeface="Times New Roman"/>
                                </a:rPr>
                                <m:t>𝒆</m:t>
                              </m:r>
                            </m:e>
                            <m:sup>
                              <m:r>
                                <a:rPr kumimoji="0" lang="en-ZA" sz="2800" b="1" i="1" u="none" strike="noStrike" kern="1200" cap="none" spc="0" normalizeH="0" baseline="0" noProof="0">
                                  <a:ln>
                                    <a:noFill/>
                                  </a:ln>
                                  <a:solidFill>
                                    <a:srgbClr val="000000"/>
                                  </a:solidFill>
                                  <a:effectLst/>
                                  <a:uLnTx/>
                                  <a:uFillTx/>
                                  <a:latin typeface="Cambria Math"/>
                                  <a:ea typeface="Calibri"/>
                                  <a:cs typeface="Times New Roman"/>
                                </a:rPr>
                                <m:t>𝜶</m:t>
                              </m:r>
                              <m:r>
                                <a:rPr kumimoji="0" lang="en-ZA" sz="2800" b="1" i="1" u="none" strike="noStrike" kern="1200" cap="none" spc="0" normalizeH="0" baseline="0" noProof="0">
                                  <a:ln>
                                    <a:noFill/>
                                  </a:ln>
                                  <a:solidFill>
                                    <a:srgbClr val="000000"/>
                                  </a:solidFill>
                                  <a:effectLst/>
                                  <a:uLnTx/>
                                  <a:uFillTx/>
                                  <a:latin typeface="Cambria Math"/>
                                  <a:ea typeface="Calibri"/>
                                  <a:cs typeface="Times New Roman"/>
                                </a:rPr>
                                <m:t>𝒅</m:t>
                              </m:r>
                            </m:sup>
                          </m:sSup>
                          <m:r>
                            <a:rPr kumimoji="0" lang="en-ZA" sz="2800" b="1" i="1" u="none" strike="noStrike" kern="1200" cap="none" spc="0" normalizeH="0" baseline="0" noProof="0">
                              <a:ln>
                                <a:noFill/>
                              </a:ln>
                              <a:solidFill>
                                <a:srgbClr val="000000"/>
                              </a:solidFill>
                              <a:effectLst/>
                              <a:uLnTx/>
                              <a:uFillTx/>
                              <a:latin typeface="Cambria Math"/>
                              <a:ea typeface="Calibri"/>
                              <a:cs typeface="Times New Roman"/>
                            </a:rPr>
                            <m:t>−</m:t>
                          </m:r>
                          <m:r>
                            <a:rPr kumimoji="0" lang="en-ZA" sz="2800" b="1" i="1" u="none" strike="noStrike" kern="1200" cap="none" spc="0" normalizeH="0" baseline="0" noProof="0">
                              <a:ln>
                                <a:noFill/>
                              </a:ln>
                              <a:solidFill>
                                <a:srgbClr val="000000"/>
                              </a:solidFill>
                              <a:effectLst/>
                              <a:uLnTx/>
                              <a:uFillTx/>
                              <a:latin typeface="Cambria Math"/>
                              <a:ea typeface="Calibri"/>
                              <a:cs typeface="Times New Roman"/>
                            </a:rPr>
                            <m:t>𝟏</m:t>
                          </m:r>
                        </m:e>
                      </m:d>
                    </m:oMath>
                  </m:oMathPara>
                </a14:m>
                <a:endParaRPr kumimoji="0" lang="en-ZA" sz="2800" b="0" i="0" u="none" strike="noStrike" kern="1200" cap="none" spc="0" normalizeH="0" baseline="0" noProof="0" dirty="0">
                  <a:ln>
                    <a:noFill/>
                  </a:ln>
                  <a:solidFill>
                    <a:srgbClr val="000000"/>
                  </a:solidFill>
                  <a:effectLst/>
                  <a:uLnTx/>
                  <a:uFillTx/>
                  <a:latin typeface="Arial" charset="0"/>
                  <a:ea typeface="+mn-ea"/>
                  <a:cs typeface="+mn-cs"/>
                </a:endParaRPr>
              </a:p>
            </p:txBody>
          </p:sp>
        </mc:Choice>
        <mc:Fallback xmlns="">
          <p:sp>
            <p:nvSpPr>
              <p:cNvPr id="12" name="Rectangle 11"/>
              <p:cNvSpPr>
                <a:spLocks noRot="1" noChangeAspect="1" noMove="1" noResize="1" noEditPoints="1" noAdjustHandles="1" noChangeArrowheads="1" noChangeShapeType="1" noTextEdit="1"/>
              </p:cNvSpPr>
              <p:nvPr/>
            </p:nvSpPr>
            <p:spPr>
              <a:xfrm>
                <a:off x="1441558" y="3363900"/>
                <a:ext cx="3195298" cy="578685"/>
              </a:xfrm>
              <a:prstGeom prst="rect">
                <a:avLst/>
              </a:prstGeom>
              <a:blipFill rotWithShape="1">
                <a:blip r:embed="rId4"/>
                <a:stretch>
                  <a:fillRect/>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447354" y="4488687"/>
                <a:ext cx="2921569" cy="50917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ZA" sz="24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sSubSup>
                            <m:sSubSupPr>
                              <m:ctrlPr>
                                <a:rPr kumimoji="0" lang="en-ZA" sz="24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ZA" sz="2400" b="1" i="1" u="none" strike="noStrike" kern="1200" cap="none" spc="0" normalizeH="0" baseline="0" noProof="0">
                                  <a:ln>
                                    <a:noFill/>
                                  </a:ln>
                                  <a:solidFill>
                                    <a:srgbClr val="000000"/>
                                  </a:solidFill>
                                  <a:effectLst/>
                                  <a:uLnTx/>
                                  <a:uFillTx/>
                                  <a:latin typeface="Cambria Math"/>
                                  <a:ea typeface="Calibri"/>
                                  <a:cs typeface="Times New Roman"/>
                                </a:rPr>
                                <m:t>𝑵</m:t>
                              </m:r>
                            </m:e>
                            <m:sub>
                              <m:r>
                                <a:rPr kumimoji="0" lang="en-ZA" sz="2400" b="1" i="1" u="none" strike="noStrike" kern="1200" cap="none" spc="0" normalizeH="0" baseline="0" noProof="0">
                                  <a:ln>
                                    <a:noFill/>
                                  </a:ln>
                                  <a:solidFill>
                                    <a:srgbClr val="000000"/>
                                  </a:solidFill>
                                  <a:effectLst/>
                                  <a:uLnTx/>
                                  <a:uFillTx/>
                                  <a:latin typeface="Cambria Math"/>
                                  <a:ea typeface="Calibri"/>
                                  <a:cs typeface="Times New Roman"/>
                                </a:rPr>
                                <m:t>𝟎</m:t>
                              </m:r>
                            </m:sub>
                            <m:sup>
                              <m:r>
                                <a:rPr kumimoji="0" lang="en-ZA" sz="2400" b="1" i="1" u="none" strike="noStrike" kern="1200" cap="none" spc="0" normalizeH="0" baseline="0" noProof="0">
                                  <a:ln>
                                    <a:noFill/>
                                  </a:ln>
                                  <a:solidFill>
                                    <a:srgbClr val="000000"/>
                                  </a:solidFill>
                                  <a:effectLst/>
                                  <a:uLnTx/>
                                  <a:uFillTx/>
                                  <a:latin typeface="Cambria Math"/>
                                  <a:ea typeface="Calibri"/>
                                  <a:cs typeface="Times New Roman"/>
                                </a:rPr>
                                <m:t>′</m:t>
                              </m:r>
                            </m:sup>
                          </m:sSubSup>
                          <m:r>
                            <a:rPr kumimoji="0" lang="en-ZA" sz="2400" b="1" i="1" u="none" strike="noStrike" kern="1200" cap="none" spc="0" normalizeH="0" baseline="0" noProof="0">
                              <a:ln>
                                <a:noFill/>
                              </a:ln>
                              <a:solidFill>
                                <a:srgbClr val="000000"/>
                              </a:solidFill>
                              <a:effectLst/>
                              <a:uLnTx/>
                              <a:uFillTx/>
                              <a:latin typeface="Cambria Math"/>
                              <a:ea typeface="Calibri"/>
                              <a:cs typeface="Times New Roman"/>
                            </a:rPr>
                            <m:t>=</m:t>
                          </m:r>
                          <m:r>
                            <a:rPr kumimoji="0" lang="en-ZA" sz="2400" b="1" i="1" u="none" strike="noStrike" kern="1200" cap="none" spc="0" normalizeH="0" baseline="0" noProof="0">
                              <a:ln>
                                <a:noFill/>
                              </a:ln>
                              <a:solidFill>
                                <a:srgbClr val="000000"/>
                              </a:solidFill>
                              <a:effectLst/>
                              <a:uLnTx/>
                              <a:uFillTx/>
                              <a:latin typeface="Cambria Math"/>
                              <a:ea typeface="Calibri"/>
                              <a:cs typeface="Times New Roman"/>
                            </a:rPr>
                            <m:t>𝜸</m:t>
                          </m:r>
                          <m:r>
                            <a:rPr kumimoji="0" lang="en-ZA" sz="2400" b="1" i="1" u="none" strike="noStrike" kern="1200" cap="none" spc="0" normalizeH="0" baseline="0" noProof="0">
                              <a:ln>
                                <a:noFill/>
                              </a:ln>
                              <a:solidFill>
                                <a:srgbClr val="000000"/>
                              </a:solidFill>
                              <a:effectLst/>
                              <a:uLnTx/>
                              <a:uFillTx/>
                              <a:latin typeface="Cambria Math"/>
                              <a:ea typeface="Calibri"/>
                              <a:cs typeface="Times New Roman"/>
                            </a:rPr>
                            <m:t>𝑵</m:t>
                          </m:r>
                        </m:e>
                        <m:sub>
                          <m:r>
                            <a:rPr kumimoji="0" lang="en-ZA" sz="2400" b="1" i="1" u="none" strike="noStrike" kern="1200" cap="none" spc="0" normalizeH="0" baseline="0" noProof="0">
                              <a:ln>
                                <a:noFill/>
                              </a:ln>
                              <a:solidFill>
                                <a:srgbClr val="000000"/>
                              </a:solidFill>
                              <a:effectLst/>
                              <a:uLnTx/>
                              <a:uFillTx/>
                              <a:latin typeface="Cambria Math"/>
                              <a:ea typeface="Calibri"/>
                              <a:cs typeface="Times New Roman"/>
                            </a:rPr>
                            <m:t>𝟎</m:t>
                          </m:r>
                        </m:sub>
                      </m:sSub>
                      <m:d>
                        <m:dPr>
                          <m:ctrlPr>
                            <a:rPr kumimoji="0" lang="en-ZA" sz="24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sSup>
                            <m:sSupPr>
                              <m:ctrlPr>
                                <a:rPr kumimoji="0" lang="en-ZA" sz="24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ZA" sz="2400" b="1" i="1" u="none" strike="noStrike" kern="1200" cap="none" spc="0" normalizeH="0" baseline="0" noProof="0">
                                  <a:ln>
                                    <a:noFill/>
                                  </a:ln>
                                  <a:solidFill>
                                    <a:srgbClr val="000000"/>
                                  </a:solidFill>
                                  <a:effectLst/>
                                  <a:uLnTx/>
                                  <a:uFillTx/>
                                  <a:latin typeface="Cambria Math"/>
                                  <a:ea typeface="Calibri"/>
                                  <a:cs typeface="Times New Roman"/>
                                </a:rPr>
                                <m:t>𝒆</m:t>
                              </m:r>
                            </m:e>
                            <m:sup>
                              <m:r>
                                <a:rPr kumimoji="0" lang="en-ZA" sz="2400" b="1" i="1" u="none" strike="noStrike" kern="1200" cap="none" spc="0" normalizeH="0" baseline="0" noProof="0">
                                  <a:ln>
                                    <a:noFill/>
                                  </a:ln>
                                  <a:solidFill>
                                    <a:srgbClr val="000000"/>
                                  </a:solidFill>
                                  <a:effectLst/>
                                  <a:uLnTx/>
                                  <a:uFillTx/>
                                  <a:latin typeface="Cambria Math"/>
                                  <a:ea typeface="Calibri"/>
                                  <a:cs typeface="Times New Roman"/>
                                </a:rPr>
                                <m:t>𝜶</m:t>
                              </m:r>
                              <m:r>
                                <a:rPr kumimoji="0" lang="en-ZA" sz="2400" b="1" i="1" u="none" strike="noStrike" kern="1200" cap="none" spc="0" normalizeH="0" baseline="0" noProof="0">
                                  <a:ln>
                                    <a:noFill/>
                                  </a:ln>
                                  <a:solidFill>
                                    <a:srgbClr val="000000"/>
                                  </a:solidFill>
                                  <a:effectLst/>
                                  <a:uLnTx/>
                                  <a:uFillTx/>
                                  <a:latin typeface="Cambria Math"/>
                                  <a:ea typeface="Calibri"/>
                                  <a:cs typeface="Times New Roman"/>
                                </a:rPr>
                                <m:t>𝒅</m:t>
                              </m:r>
                            </m:sup>
                          </m:sSup>
                          <m:r>
                            <a:rPr kumimoji="0" lang="en-ZA" sz="2400" b="1" i="1" u="none" strike="noStrike" kern="1200" cap="none" spc="0" normalizeH="0" baseline="0" noProof="0">
                              <a:ln>
                                <a:noFill/>
                              </a:ln>
                              <a:solidFill>
                                <a:srgbClr val="000000"/>
                              </a:solidFill>
                              <a:effectLst/>
                              <a:uLnTx/>
                              <a:uFillTx/>
                              <a:latin typeface="Cambria Math"/>
                              <a:ea typeface="Calibri"/>
                              <a:cs typeface="Times New Roman"/>
                            </a:rPr>
                            <m:t>−</m:t>
                          </m:r>
                          <m:r>
                            <a:rPr kumimoji="0" lang="en-ZA" sz="2400" b="1" i="1" u="none" strike="noStrike" kern="1200" cap="none" spc="0" normalizeH="0" baseline="0" noProof="0">
                              <a:ln>
                                <a:noFill/>
                              </a:ln>
                              <a:solidFill>
                                <a:srgbClr val="000000"/>
                              </a:solidFill>
                              <a:effectLst/>
                              <a:uLnTx/>
                              <a:uFillTx/>
                              <a:latin typeface="Cambria Math"/>
                              <a:ea typeface="Calibri"/>
                              <a:cs typeface="Times New Roman"/>
                            </a:rPr>
                            <m:t>𝟏</m:t>
                          </m:r>
                        </m:e>
                      </m:d>
                    </m:oMath>
                  </m:oMathPara>
                </a14:m>
                <a:endParaRPr kumimoji="0" lang="en-ZA" sz="2400" b="0" i="0" u="none" strike="noStrike" kern="1200" cap="none" spc="0" normalizeH="0" baseline="0" noProof="0" dirty="0">
                  <a:ln>
                    <a:noFill/>
                  </a:ln>
                  <a:solidFill>
                    <a:srgbClr val="000000"/>
                  </a:solidFill>
                  <a:effectLst/>
                  <a:uLnTx/>
                  <a:uFillTx/>
                  <a:latin typeface="Arial" charset="0"/>
                  <a:ea typeface="+mn-ea"/>
                  <a:cs typeface="+mn-cs"/>
                </a:endParaRPr>
              </a:p>
            </p:txBody>
          </p:sp>
        </mc:Choice>
        <mc:Fallback xmlns="">
          <p:sp>
            <p:nvSpPr>
              <p:cNvPr id="13" name="Rectangle 12"/>
              <p:cNvSpPr>
                <a:spLocks noRot="1" noChangeAspect="1" noMove="1" noResize="1" noEditPoints="1" noAdjustHandles="1" noChangeArrowheads="1" noChangeShapeType="1" noTextEdit="1"/>
              </p:cNvSpPr>
              <p:nvPr/>
            </p:nvSpPr>
            <p:spPr>
              <a:xfrm>
                <a:off x="1447354" y="4488687"/>
                <a:ext cx="2921569" cy="509178"/>
              </a:xfrm>
              <a:prstGeom prst="rect">
                <a:avLst/>
              </a:prstGeom>
              <a:blipFill rotWithShape="1">
                <a:blip r:embed="rId5"/>
                <a:stretch>
                  <a:fillRect/>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5517447" y="4612269"/>
                <a:ext cx="3014993" cy="91101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ZA" sz="2400" b="1" i="1" u="none" strike="noStrike" kern="1200" cap="none" spc="0" normalizeH="0" baseline="0" noProof="0">
                              <a:ln>
                                <a:noFill/>
                              </a:ln>
                              <a:solidFill>
                                <a:srgbClr val="000000"/>
                              </a:solidFill>
                              <a:effectLst/>
                              <a:uLnTx/>
                              <a:uFillTx/>
                              <a:latin typeface="Cambria Math" panose="02040503050406030204" pitchFamily="18" charset="0"/>
                              <a:ea typeface="Times New Roman"/>
                              <a:cs typeface="+mn-cs"/>
                            </a:rPr>
                          </m:ctrlPr>
                        </m:sSupPr>
                        <m:e>
                          <m:r>
                            <a:rPr kumimoji="0" lang="en-ZA" sz="2400" b="1" i="1" u="none" strike="noStrike" kern="1200" cap="none" spc="0" normalizeH="0" baseline="0" noProof="0">
                              <a:ln>
                                <a:noFill/>
                              </a:ln>
                              <a:solidFill>
                                <a:srgbClr val="000000"/>
                              </a:solidFill>
                              <a:effectLst/>
                              <a:uLnTx/>
                              <a:uFillTx/>
                              <a:latin typeface="Cambria Math"/>
                              <a:ea typeface="Times New Roman"/>
                              <a:cs typeface="Times New Roman"/>
                            </a:rPr>
                            <m:t>𝑵</m:t>
                          </m:r>
                        </m:e>
                        <m:sup>
                          <m:r>
                            <a:rPr kumimoji="0" lang="en-ZA" sz="2400" b="1" i="1" u="none" strike="noStrike" kern="1200" cap="none" spc="0" normalizeH="0" baseline="0" noProof="0">
                              <a:ln>
                                <a:noFill/>
                              </a:ln>
                              <a:solidFill>
                                <a:srgbClr val="000000"/>
                              </a:solidFill>
                              <a:effectLst/>
                              <a:uLnTx/>
                              <a:uFillTx/>
                              <a:latin typeface="Cambria Math"/>
                              <a:ea typeface="Times New Roman"/>
                              <a:cs typeface="Times New Roman"/>
                            </a:rPr>
                            <m:t>′</m:t>
                          </m:r>
                        </m:sup>
                      </m:sSup>
                      <m:r>
                        <a:rPr kumimoji="0" lang="en-ZA" sz="2400" b="1" i="1" u="none" strike="noStrike" kern="1200" cap="none" spc="0" normalizeH="0" baseline="0" noProof="0">
                          <a:ln>
                            <a:noFill/>
                          </a:ln>
                          <a:solidFill>
                            <a:srgbClr val="000000"/>
                          </a:solidFill>
                          <a:effectLst/>
                          <a:uLnTx/>
                          <a:uFillTx/>
                          <a:latin typeface="Cambria Math"/>
                          <a:ea typeface="Times New Roman"/>
                          <a:cs typeface="Times New Roman"/>
                        </a:rPr>
                        <m:t>=</m:t>
                      </m:r>
                      <m:f>
                        <m:fPr>
                          <m:ctrlPr>
                            <a:rPr kumimoji="0" lang="en-ZA" sz="2400" b="1" i="1" u="none" strike="noStrike" kern="1200" cap="none" spc="0" normalizeH="0" baseline="0" noProof="0">
                              <a:ln>
                                <a:noFill/>
                              </a:ln>
                              <a:solidFill>
                                <a:srgbClr val="000000"/>
                              </a:solidFill>
                              <a:effectLst/>
                              <a:uLnTx/>
                              <a:uFillTx/>
                              <a:latin typeface="Cambria Math" panose="02040503050406030204" pitchFamily="18" charset="0"/>
                              <a:ea typeface="Times New Roman"/>
                              <a:cs typeface="+mn-cs"/>
                            </a:rPr>
                          </m:ctrlPr>
                        </m:fPr>
                        <m:num>
                          <m:sSub>
                            <m:sSubPr>
                              <m:ctrlPr>
                                <a:rPr kumimoji="0" lang="en-ZA" sz="2400" b="1" i="1" u="none" strike="noStrike" kern="1200" cap="none" spc="0" normalizeH="0" baseline="0" noProof="0">
                                  <a:ln>
                                    <a:noFill/>
                                  </a:ln>
                                  <a:solidFill>
                                    <a:srgbClr val="000000"/>
                                  </a:solidFill>
                                  <a:effectLst/>
                                  <a:uLnTx/>
                                  <a:uFillTx/>
                                  <a:latin typeface="Cambria Math" panose="02040503050406030204" pitchFamily="18" charset="0"/>
                                  <a:ea typeface="Times New Roman"/>
                                  <a:cs typeface="+mn-cs"/>
                                </a:rPr>
                              </m:ctrlPr>
                            </m:sSubPr>
                            <m:e>
                              <m:r>
                                <a:rPr kumimoji="0" lang="en-ZA" sz="2400" b="1" i="1" u="none" strike="noStrike" kern="1200" cap="none" spc="0" normalizeH="0" baseline="0" noProof="0">
                                  <a:ln>
                                    <a:noFill/>
                                  </a:ln>
                                  <a:solidFill>
                                    <a:srgbClr val="000000"/>
                                  </a:solidFill>
                                  <a:effectLst/>
                                  <a:uLnTx/>
                                  <a:uFillTx/>
                                  <a:latin typeface="Cambria Math"/>
                                  <a:ea typeface="Times New Roman"/>
                                  <a:cs typeface="Times New Roman"/>
                                </a:rPr>
                                <m:t>𝑵</m:t>
                              </m:r>
                            </m:e>
                            <m:sub>
                              <m:r>
                                <a:rPr kumimoji="0" lang="en-ZA" sz="2400" b="1" i="1" u="none" strike="noStrike" kern="1200" cap="none" spc="0" normalizeH="0" baseline="0" noProof="0">
                                  <a:ln>
                                    <a:noFill/>
                                  </a:ln>
                                  <a:solidFill>
                                    <a:srgbClr val="000000"/>
                                  </a:solidFill>
                                  <a:effectLst/>
                                  <a:uLnTx/>
                                  <a:uFillTx/>
                                  <a:latin typeface="Cambria Math"/>
                                  <a:ea typeface="Times New Roman"/>
                                  <a:cs typeface="Times New Roman"/>
                                </a:rPr>
                                <m:t>𝟎</m:t>
                              </m:r>
                            </m:sub>
                          </m:sSub>
                          <m:sSup>
                            <m:sSupPr>
                              <m:ctrlPr>
                                <a:rPr kumimoji="0" lang="en-ZA" sz="2400" b="1" i="1" u="none" strike="noStrike" kern="1200" cap="none" spc="0" normalizeH="0" baseline="0" noProof="0">
                                  <a:ln>
                                    <a:noFill/>
                                  </a:ln>
                                  <a:solidFill>
                                    <a:srgbClr val="000000"/>
                                  </a:solidFill>
                                  <a:effectLst/>
                                  <a:uLnTx/>
                                  <a:uFillTx/>
                                  <a:latin typeface="Cambria Math" panose="02040503050406030204" pitchFamily="18" charset="0"/>
                                  <a:ea typeface="Times New Roman"/>
                                  <a:cs typeface="+mn-cs"/>
                                </a:rPr>
                              </m:ctrlPr>
                            </m:sSupPr>
                            <m:e>
                              <m:r>
                                <a:rPr kumimoji="0" lang="en-ZA" sz="2400" b="1" i="1" u="none" strike="noStrike" kern="1200" cap="none" spc="0" normalizeH="0" baseline="0" noProof="0">
                                  <a:ln>
                                    <a:noFill/>
                                  </a:ln>
                                  <a:solidFill>
                                    <a:srgbClr val="000000"/>
                                  </a:solidFill>
                                  <a:effectLst/>
                                  <a:uLnTx/>
                                  <a:uFillTx/>
                                  <a:latin typeface="Cambria Math"/>
                                  <a:ea typeface="Times New Roman"/>
                                  <a:cs typeface="Times New Roman"/>
                                </a:rPr>
                                <m:t>𝒆</m:t>
                              </m:r>
                            </m:e>
                            <m:sup>
                              <m:r>
                                <a:rPr kumimoji="0" lang="en-ZA" sz="2400" b="1" i="1" u="none" strike="noStrike" kern="1200" cap="none" spc="0" normalizeH="0" baseline="0" noProof="0">
                                  <a:ln>
                                    <a:noFill/>
                                  </a:ln>
                                  <a:solidFill>
                                    <a:srgbClr val="000000"/>
                                  </a:solidFill>
                                  <a:effectLst/>
                                  <a:uLnTx/>
                                  <a:uFillTx/>
                                  <a:latin typeface="Cambria Math"/>
                                  <a:ea typeface="Times New Roman"/>
                                  <a:cs typeface="Times New Roman"/>
                                </a:rPr>
                                <m:t>𝜶</m:t>
                              </m:r>
                              <m:r>
                                <a:rPr kumimoji="0" lang="en-ZA" sz="2400" b="1" i="1" u="none" strike="noStrike" kern="1200" cap="none" spc="0" normalizeH="0" baseline="0" noProof="0">
                                  <a:ln>
                                    <a:noFill/>
                                  </a:ln>
                                  <a:solidFill>
                                    <a:srgbClr val="000000"/>
                                  </a:solidFill>
                                  <a:effectLst/>
                                  <a:uLnTx/>
                                  <a:uFillTx/>
                                  <a:latin typeface="Cambria Math"/>
                                  <a:ea typeface="Times New Roman"/>
                                  <a:cs typeface="Times New Roman"/>
                                </a:rPr>
                                <m:t>𝒅</m:t>
                              </m:r>
                            </m:sup>
                          </m:sSup>
                        </m:num>
                        <m:den>
                          <m:r>
                            <a:rPr kumimoji="0" lang="en-ZA" sz="2400" b="1" i="1" u="none" strike="noStrike" kern="1200" cap="none" spc="0" normalizeH="0" baseline="0" noProof="0">
                              <a:ln>
                                <a:noFill/>
                              </a:ln>
                              <a:solidFill>
                                <a:srgbClr val="000000"/>
                              </a:solidFill>
                              <a:effectLst/>
                              <a:uLnTx/>
                              <a:uFillTx/>
                              <a:latin typeface="Cambria Math"/>
                              <a:ea typeface="Times New Roman"/>
                              <a:cs typeface="Times New Roman"/>
                            </a:rPr>
                            <m:t>𝟏</m:t>
                          </m:r>
                          <m:r>
                            <a:rPr kumimoji="0" lang="en-ZA" sz="2400" b="1" i="1" u="none" strike="noStrike" kern="1200" cap="none" spc="0" normalizeH="0" baseline="0" noProof="0">
                              <a:ln>
                                <a:noFill/>
                              </a:ln>
                              <a:solidFill>
                                <a:srgbClr val="000000"/>
                              </a:solidFill>
                              <a:effectLst/>
                              <a:uLnTx/>
                              <a:uFillTx/>
                              <a:latin typeface="Cambria Math"/>
                              <a:ea typeface="Times New Roman"/>
                              <a:cs typeface="Times New Roman"/>
                            </a:rPr>
                            <m:t>−</m:t>
                          </m:r>
                          <m:r>
                            <a:rPr kumimoji="0" lang="en-ZA" sz="2400" b="1" i="1" u="none" strike="noStrike" kern="1200" cap="none" spc="0" normalizeH="0" baseline="0" noProof="0">
                              <a:ln>
                                <a:noFill/>
                              </a:ln>
                              <a:solidFill>
                                <a:srgbClr val="000000"/>
                              </a:solidFill>
                              <a:effectLst/>
                              <a:uLnTx/>
                              <a:uFillTx/>
                              <a:latin typeface="Cambria Math"/>
                              <a:ea typeface="Times New Roman"/>
                              <a:cs typeface="Times New Roman"/>
                            </a:rPr>
                            <m:t>𝜸</m:t>
                          </m:r>
                          <m:d>
                            <m:dPr>
                              <m:ctrlPr>
                                <a:rPr kumimoji="0" lang="en-ZA" sz="2400" b="1" i="1" u="none" strike="noStrike" kern="1200" cap="none" spc="0" normalizeH="0" baseline="0" noProof="0">
                                  <a:ln>
                                    <a:noFill/>
                                  </a:ln>
                                  <a:solidFill>
                                    <a:srgbClr val="000000"/>
                                  </a:solidFill>
                                  <a:effectLst/>
                                  <a:uLnTx/>
                                  <a:uFillTx/>
                                  <a:latin typeface="Cambria Math" panose="02040503050406030204" pitchFamily="18" charset="0"/>
                                  <a:ea typeface="Times New Roman"/>
                                  <a:cs typeface="+mn-cs"/>
                                </a:rPr>
                              </m:ctrlPr>
                            </m:dPr>
                            <m:e>
                              <m:sSup>
                                <m:sSupPr>
                                  <m:ctrlPr>
                                    <a:rPr kumimoji="0" lang="en-ZA" sz="2400" b="1" i="1" u="none" strike="noStrike" kern="1200" cap="none" spc="0" normalizeH="0" baseline="0" noProof="0">
                                      <a:ln>
                                        <a:noFill/>
                                      </a:ln>
                                      <a:solidFill>
                                        <a:srgbClr val="000000"/>
                                      </a:solidFill>
                                      <a:effectLst/>
                                      <a:uLnTx/>
                                      <a:uFillTx/>
                                      <a:latin typeface="Cambria Math" panose="02040503050406030204" pitchFamily="18" charset="0"/>
                                      <a:ea typeface="Times New Roman"/>
                                      <a:cs typeface="+mn-cs"/>
                                    </a:rPr>
                                  </m:ctrlPr>
                                </m:sSupPr>
                                <m:e>
                                  <m:r>
                                    <a:rPr kumimoji="0" lang="en-ZA" sz="2400" b="1" i="1" u="none" strike="noStrike" kern="1200" cap="none" spc="0" normalizeH="0" baseline="0" noProof="0">
                                      <a:ln>
                                        <a:noFill/>
                                      </a:ln>
                                      <a:solidFill>
                                        <a:srgbClr val="000000"/>
                                      </a:solidFill>
                                      <a:effectLst/>
                                      <a:uLnTx/>
                                      <a:uFillTx/>
                                      <a:latin typeface="Cambria Math"/>
                                      <a:ea typeface="Calibri"/>
                                      <a:cs typeface="Times New Roman"/>
                                    </a:rPr>
                                    <m:t>𝒆</m:t>
                                  </m:r>
                                </m:e>
                                <m:sup>
                                  <m:r>
                                    <a:rPr kumimoji="0" lang="en-ZA" sz="2400" b="1" i="1" u="none" strike="noStrike" kern="1200" cap="none" spc="0" normalizeH="0" baseline="0" noProof="0">
                                      <a:ln>
                                        <a:noFill/>
                                      </a:ln>
                                      <a:solidFill>
                                        <a:srgbClr val="000000"/>
                                      </a:solidFill>
                                      <a:effectLst/>
                                      <a:uLnTx/>
                                      <a:uFillTx/>
                                      <a:latin typeface="Cambria Math"/>
                                      <a:ea typeface="Calibri"/>
                                      <a:cs typeface="Times New Roman"/>
                                    </a:rPr>
                                    <m:t>𝜶</m:t>
                                  </m:r>
                                  <m:r>
                                    <a:rPr kumimoji="0" lang="en-ZA" sz="2400" b="1" i="1" u="none" strike="noStrike" kern="1200" cap="none" spc="0" normalizeH="0" baseline="0" noProof="0">
                                      <a:ln>
                                        <a:noFill/>
                                      </a:ln>
                                      <a:solidFill>
                                        <a:srgbClr val="000000"/>
                                      </a:solidFill>
                                      <a:effectLst/>
                                      <a:uLnTx/>
                                      <a:uFillTx/>
                                      <a:latin typeface="Cambria Math"/>
                                      <a:ea typeface="Calibri"/>
                                      <a:cs typeface="Times New Roman"/>
                                    </a:rPr>
                                    <m:t>𝒅</m:t>
                                  </m:r>
                                </m:sup>
                              </m:sSup>
                              <m:r>
                                <a:rPr kumimoji="0" lang="en-ZA" sz="2400" b="1" i="1" u="none" strike="noStrike" kern="1200" cap="none" spc="0" normalizeH="0" baseline="0" noProof="0">
                                  <a:ln>
                                    <a:noFill/>
                                  </a:ln>
                                  <a:solidFill>
                                    <a:srgbClr val="000000"/>
                                  </a:solidFill>
                                  <a:effectLst/>
                                  <a:uLnTx/>
                                  <a:uFillTx/>
                                  <a:latin typeface="Cambria Math"/>
                                  <a:ea typeface="Times New Roman"/>
                                  <a:cs typeface="Times New Roman"/>
                                </a:rPr>
                                <m:t>−</m:t>
                              </m:r>
                              <m:r>
                                <a:rPr kumimoji="0" lang="en-ZA" sz="2400" b="1" i="1" u="none" strike="noStrike" kern="1200" cap="none" spc="0" normalizeH="0" baseline="0" noProof="0">
                                  <a:ln>
                                    <a:noFill/>
                                  </a:ln>
                                  <a:solidFill>
                                    <a:srgbClr val="000000"/>
                                  </a:solidFill>
                                  <a:effectLst/>
                                  <a:uLnTx/>
                                  <a:uFillTx/>
                                  <a:latin typeface="Cambria Math"/>
                                  <a:ea typeface="Times New Roman"/>
                                  <a:cs typeface="Times New Roman"/>
                                </a:rPr>
                                <m:t>𝟏</m:t>
                              </m:r>
                            </m:e>
                          </m:d>
                        </m:den>
                      </m:f>
                    </m:oMath>
                  </m:oMathPara>
                </a14:m>
                <a:endParaRPr kumimoji="0" lang="en-ZA" sz="2400" b="0" i="0" u="none" strike="noStrike" kern="1200" cap="none" spc="0" normalizeH="0" baseline="0" noProof="0" dirty="0">
                  <a:ln>
                    <a:noFill/>
                  </a:ln>
                  <a:solidFill>
                    <a:srgbClr val="000000"/>
                  </a:solidFill>
                  <a:effectLst/>
                  <a:uLnTx/>
                  <a:uFillTx/>
                  <a:latin typeface="Arial" charset="0"/>
                  <a:ea typeface="+mn-ea"/>
                  <a:cs typeface="+mn-cs"/>
                </a:endParaRPr>
              </a:p>
            </p:txBody>
          </p:sp>
        </mc:Choice>
        <mc:Fallback xmlns="">
          <p:sp>
            <p:nvSpPr>
              <p:cNvPr id="14" name="Rectangle 13"/>
              <p:cNvSpPr>
                <a:spLocks noRot="1" noChangeAspect="1" noMove="1" noResize="1" noEditPoints="1" noAdjustHandles="1" noChangeArrowheads="1" noChangeShapeType="1" noTextEdit="1"/>
              </p:cNvSpPr>
              <p:nvPr/>
            </p:nvSpPr>
            <p:spPr>
              <a:xfrm>
                <a:off x="5517447" y="4612269"/>
                <a:ext cx="3014993" cy="911019"/>
              </a:xfrm>
              <a:prstGeom prst="rect">
                <a:avLst/>
              </a:prstGeom>
              <a:blipFill rotWithShape="1">
                <a:blip r:embed="rId6"/>
                <a:stretch>
                  <a:fillRect/>
                </a:stretch>
              </a:blipFill>
            </p:spPr>
            <p:txBody>
              <a:bodyPr/>
              <a:lstStyle/>
              <a:p>
                <a:r>
                  <a:rPr lang="en-ZA">
                    <a:noFill/>
                  </a:rPr>
                  <a:t> </a:t>
                </a:r>
              </a:p>
            </p:txBody>
          </p:sp>
        </mc:Fallback>
      </mc:AlternateContent>
      <p:sp>
        <p:nvSpPr>
          <p:cNvPr id="15" name="Left Arrow 14"/>
          <p:cNvSpPr/>
          <p:nvPr/>
        </p:nvSpPr>
        <p:spPr bwMode="auto">
          <a:xfrm rot="10800000">
            <a:off x="2469731" y="2033604"/>
            <a:ext cx="1254895" cy="206392"/>
          </a:xfrm>
          <a:prstGeom prst="leftArrow">
            <a:avLst/>
          </a:prstGeom>
          <a:solidFill>
            <a:srgbClr val="FF0000"/>
          </a:solidFill>
          <a:ln w="12700" cap="flat"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ZA" sz="1600" b="0" i="0" u="none" strike="noStrike" kern="1200" cap="none" spc="0" normalizeH="0" baseline="0" noProof="0" smtClean="0">
              <a:ln>
                <a:noFill/>
              </a:ln>
              <a:solidFill>
                <a:srgbClr val="000000"/>
              </a:solidFill>
              <a:effectLst/>
              <a:uLnTx/>
              <a:uFillTx/>
              <a:latin typeface="Arial" charset="0"/>
              <a:ea typeface="+mn-ea"/>
              <a:cs typeface="+mn-cs"/>
            </a:endParaRPr>
          </a:p>
        </p:txBody>
      </p:sp>
      <p:sp>
        <p:nvSpPr>
          <p:cNvPr id="17" name="Left Arrow 16"/>
          <p:cNvSpPr/>
          <p:nvPr/>
        </p:nvSpPr>
        <p:spPr bwMode="auto">
          <a:xfrm>
            <a:off x="2373360" y="3141234"/>
            <a:ext cx="1995563" cy="144016"/>
          </a:xfrm>
          <a:prstGeom prst="leftArrow">
            <a:avLst/>
          </a:prstGeom>
          <a:solidFill>
            <a:srgbClr val="00B050"/>
          </a:solidFill>
          <a:ln w="12700" cap="flat"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ZA" sz="1600" b="0" i="0" u="none" strike="noStrike" kern="1200" cap="none" spc="0" normalizeH="0" baseline="0" noProof="0" smtClean="0">
              <a:ln>
                <a:noFill/>
              </a:ln>
              <a:solidFill>
                <a:srgbClr val="000000"/>
              </a:solidFill>
              <a:effectLst/>
              <a:uLnTx/>
              <a:uFillTx/>
              <a:latin typeface="Arial" charset="0"/>
              <a:ea typeface="+mn-ea"/>
              <a:cs typeface="+mn-cs"/>
            </a:endParaRPr>
          </a:p>
        </p:txBody>
      </p:sp>
      <p:sp>
        <p:nvSpPr>
          <p:cNvPr id="18" name="Left Arrow 17"/>
          <p:cNvSpPr/>
          <p:nvPr/>
        </p:nvSpPr>
        <p:spPr bwMode="auto">
          <a:xfrm rot="10800000">
            <a:off x="1929434" y="5106361"/>
            <a:ext cx="2160240" cy="219286"/>
          </a:xfrm>
          <a:prstGeom prst="leftArrow">
            <a:avLst/>
          </a:prstGeom>
          <a:solidFill>
            <a:srgbClr val="FF0000"/>
          </a:solidFill>
          <a:ln w="12700" cap="flat"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ZA" sz="1600" b="0" i="0" u="none" strike="noStrike" kern="1200" cap="none" spc="0" normalizeH="0" baseline="0" noProof="0" smtClean="0">
              <a:ln>
                <a:noFill/>
              </a:ln>
              <a:solidFill>
                <a:srgbClr val="000000"/>
              </a:solidFill>
              <a:effectLst/>
              <a:uLnTx/>
              <a:uFillTx/>
              <a:latin typeface="Arial" charset="0"/>
              <a:ea typeface="+mn-ea"/>
              <a:cs typeface="+mn-cs"/>
            </a:endParaRPr>
          </a:p>
        </p:txBody>
      </p:sp>
      <p:sp>
        <p:nvSpPr>
          <p:cNvPr id="19" name="Left Arrow 18"/>
          <p:cNvSpPr/>
          <p:nvPr/>
        </p:nvSpPr>
        <p:spPr bwMode="auto">
          <a:xfrm rot="10800000">
            <a:off x="6876254" y="4365104"/>
            <a:ext cx="1080121" cy="247166"/>
          </a:xfrm>
          <a:prstGeom prst="leftArrow">
            <a:avLst/>
          </a:prstGeom>
          <a:solidFill>
            <a:srgbClr val="FF0000"/>
          </a:solidFill>
          <a:ln w="12700" cap="flat"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ZA" sz="1600" b="0" i="0" u="none" strike="noStrike" kern="1200" cap="none" spc="0" normalizeH="0" baseline="0" noProof="0" smtClean="0">
              <a:ln>
                <a:noFill/>
              </a:ln>
              <a:solidFill>
                <a:srgbClr val="000000"/>
              </a:solidFill>
              <a:effectLst/>
              <a:uLnTx/>
              <a:uFillTx/>
              <a:latin typeface="Arial" charset="0"/>
              <a:ea typeface="+mn-ea"/>
              <a:cs typeface="+mn-cs"/>
            </a:endParaRPr>
          </a:p>
        </p:txBody>
      </p:sp>
      <p:pic>
        <p:nvPicPr>
          <p:cNvPr id="16" name="Picture 6"/>
          <p:cNvPicPr>
            <a:picLocks noChangeAspect="1" noChangeArrowheads="1"/>
          </p:cNvPicPr>
          <p:nvPr/>
        </p:nvPicPr>
        <p:blipFill>
          <a:blip r:embed="rId7" cstate="print"/>
          <a:srcRect/>
          <a:stretch>
            <a:fillRect/>
          </a:stretch>
        </p:blipFill>
        <p:spPr bwMode="auto">
          <a:xfrm>
            <a:off x="3491880" y="2214477"/>
            <a:ext cx="4556424" cy="1204229"/>
          </a:xfrm>
          <a:prstGeom prst="rect">
            <a:avLst/>
          </a:prstGeom>
          <a:noFill/>
          <a:ln w="9525">
            <a:noFill/>
            <a:miter lim="800000"/>
            <a:headEnd/>
            <a:tailEnd/>
          </a:ln>
        </p:spPr>
      </p:pic>
      <p:sp>
        <p:nvSpPr>
          <p:cNvPr id="3" name="Rectangle 2"/>
          <p:cNvSpPr/>
          <p:nvPr/>
        </p:nvSpPr>
        <p:spPr bwMode="auto">
          <a:xfrm>
            <a:off x="1115616" y="1601800"/>
            <a:ext cx="144016" cy="4671516"/>
          </a:xfrm>
          <a:prstGeom prst="rect">
            <a:avLst/>
          </a:prstGeom>
          <a:blipFill>
            <a:blip r:embed="rId8"/>
            <a:tile tx="0" ty="0" sx="100000" sy="100000" flip="none" algn="tl"/>
          </a:blipFill>
          <a:ln w="12700" cap="flat"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ZA" sz="1600" b="0" i="0" u="none" strike="noStrike" kern="1200" cap="none" spc="0" normalizeH="0" baseline="0" noProof="0" smtClean="0">
              <a:ln>
                <a:noFill/>
              </a:ln>
              <a:solidFill>
                <a:srgbClr val="000000"/>
              </a:solidFill>
              <a:effectLst/>
              <a:uLnTx/>
              <a:uFillTx/>
              <a:latin typeface="Arial" charset="0"/>
              <a:ea typeface="+mn-ea"/>
              <a:cs typeface="+mn-cs"/>
            </a:endParaRPr>
          </a:p>
        </p:txBody>
      </p:sp>
      <p:sp>
        <p:nvSpPr>
          <p:cNvPr id="20" name="Rectangle 19"/>
          <p:cNvSpPr/>
          <p:nvPr/>
        </p:nvSpPr>
        <p:spPr bwMode="auto">
          <a:xfrm>
            <a:off x="8676456" y="1601800"/>
            <a:ext cx="144016" cy="4671516"/>
          </a:xfrm>
          <a:prstGeom prst="rect">
            <a:avLst/>
          </a:prstGeom>
          <a:blipFill>
            <a:blip r:embed="rId8"/>
            <a:tile tx="0" ty="0" sx="100000" sy="100000" flip="none" algn="tl"/>
          </a:blipFill>
          <a:ln w="12700" cap="flat"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ZA" sz="1600" b="0" i="0" u="none" strike="noStrike" kern="1200" cap="none" spc="0" normalizeH="0" baseline="0" noProof="0" smtClean="0">
              <a:ln>
                <a:noFill/>
              </a:ln>
              <a:solidFill>
                <a:srgbClr val="000000"/>
              </a:solidFill>
              <a:effectLst/>
              <a:uLnTx/>
              <a:uFillTx/>
              <a:latin typeface="Arial" charset="0"/>
              <a:ea typeface="+mn-ea"/>
              <a:cs typeface="+mn-cs"/>
            </a:endParaRPr>
          </a:p>
        </p:txBody>
      </p:sp>
      <p:sp>
        <p:nvSpPr>
          <p:cNvPr id="4" name="Lightning Bolt 3"/>
          <p:cNvSpPr/>
          <p:nvPr/>
        </p:nvSpPr>
        <p:spPr bwMode="auto">
          <a:xfrm rot="6795726">
            <a:off x="1369791" y="3051930"/>
            <a:ext cx="383033" cy="466639"/>
          </a:xfrm>
          <a:prstGeom prst="lightningBolt">
            <a:avLst/>
          </a:prstGeom>
          <a:solidFill>
            <a:schemeClr val="accent1"/>
          </a:solidFill>
          <a:ln w="12700" cap="flat"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ZA" sz="1600" b="0" i="0" u="none" strike="noStrike" kern="1200" cap="none" spc="0" normalizeH="0" baseline="0" noProof="0" smtClean="0">
              <a:ln>
                <a:noFill/>
              </a:ln>
              <a:solidFill>
                <a:srgbClr val="000000"/>
              </a:solidFill>
              <a:effectLst/>
              <a:uLnTx/>
              <a:uFillTx/>
              <a:latin typeface="Arial" charset="0"/>
              <a:ea typeface="+mn-ea"/>
              <a:cs typeface="+mn-cs"/>
            </a:endParaRPr>
          </a:p>
        </p:txBody>
      </p:sp>
      <p:sp>
        <p:nvSpPr>
          <p:cNvPr id="21" name="Curved Right Arrow 20"/>
          <p:cNvSpPr/>
          <p:nvPr/>
        </p:nvSpPr>
        <p:spPr bwMode="auto">
          <a:xfrm rot="20845991">
            <a:off x="833142" y="3850631"/>
            <a:ext cx="391212" cy="1035728"/>
          </a:xfrm>
          <a:prstGeom prst="curvedRightArrow">
            <a:avLst/>
          </a:prstGeom>
          <a:solidFill>
            <a:srgbClr val="FF0000"/>
          </a:solidFill>
          <a:ln w="12700" cap="flat"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ZA" sz="1600" b="0" i="0" u="none" strike="noStrike" kern="1200" cap="none" spc="0" normalizeH="0" baseline="0" noProof="0" smtClean="0">
              <a:ln>
                <a:noFill/>
              </a:ln>
              <a:solidFill>
                <a:srgbClr val="FF0000"/>
              </a:solidFill>
              <a:effectLst/>
              <a:uLnTx/>
              <a:uFillTx/>
              <a:latin typeface="Arial" charset="0"/>
              <a:ea typeface="+mn-ea"/>
              <a:cs typeface="+mn-cs"/>
            </a:endParaRPr>
          </a:p>
        </p:txBody>
      </p:sp>
      <p:sp>
        <p:nvSpPr>
          <p:cNvPr id="31" name="TextBox 30"/>
          <p:cNvSpPr txBox="1"/>
          <p:nvPr/>
        </p:nvSpPr>
        <p:spPr>
          <a:xfrm>
            <a:off x="4426080" y="4404722"/>
            <a:ext cx="2182734" cy="338554"/>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1600" b="0" i="0" u="none" strike="noStrike" kern="1200" cap="none" spc="0" normalizeH="0" baseline="0" noProof="0" dirty="0" smtClean="0">
                <a:ln>
                  <a:noFill/>
                </a:ln>
                <a:solidFill>
                  <a:srgbClr val="FFFFFF"/>
                </a:solidFill>
                <a:effectLst/>
                <a:uLnTx/>
                <a:uFillTx/>
                <a:latin typeface="Arial"/>
                <a:ea typeface="+mn-ea"/>
                <a:cs typeface="+mn-cs"/>
              </a:rPr>
              <a:t>Secondary avalanche</a:t>
            </a:r>
            <a:endParaRPr kumimoji="0" lang="en-ZA"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32" name="TextBox 31"/>
          <p:cNvSpPr txBox="1"/>
          <p:nvPr/>
        </p:nvSpPr>
        <p:spPr>
          <a:xfrm>
            <a:off x="756280" y="1199243"/>
            <a:ext cx="1173154"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1600" b="0" i="0" u="none" strike="noStrike" kern="1200" cap="none" spc="0" normalizeH="0" baseline="0" noProof="0" dirty="0" smtClean="0">
                <a:ln>
                  <a:noFill/>
                </a:ln>
                <a:solidFill>
                  <a:srgbClr val="000000"/>
                </a:solidFill>
                <a:effectLst/>
                <a:uLnTx/>
                <a:uFillTx/>
                <a:latin typeface="Arial" charset="0"/>
                <a:ea typeface="+mn-ea"/>
                <a:cs typeface="+mn-cs"/>
              </a:rPr>
              <a:t>Cathode(-)</a:t>
            </a:r>
            <a:endParaRPr kumimoji="0" lang="en-ZA" sz="1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3" name="TextBox 32"/>
          <p:cNvSpPr txBox="1"/>
          <p:nvPr/>
        </p:nvSpPr>
        <p:spPr>
          <a:xfrm>
            <a:off x="7884368" y="1124744"/>
            <a:ext cx="1152128"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1600" b="0" i="0" u="none" strike="noStrike" kern="1200" cap="none" spc="0" normalizeH="0" baseline="0" noProof="0" dirty="0" smtClean="0">
                <a:ln>
                  <a:noFill/>
                </a:ln>
                <a:solidFill>
                  <a:srgbClr val="000000"/>
                </a:solidFill>
                <a:effectLst/>
                <a:uLnTx/>
                <a:uFillTx/>
                <a:latin typeface="Arial" charset="0"/>
                <a:ea typeface="+mn-ea"/>
                <a:cs typeface="+mn-cs"/>
              </a:rPr>
              <a:t>Anode(+)</a:t>
            </a:r>
            <a:endParaRPr kumimoji="0" lang="en-ZA" sz="1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2" name="TextBox 21"/>
          <p:cNvSpPr txBox="1"/>
          <p:nvPr/>
        </p:nvSpPr>
        <p:spPr>
          <a:xfrm>
            <a:off x="4710174" y="6150495"/>
            <a:ext cx="515739"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2400" b="1" i="0" u="none" strike="noStrike" kern="1200" cap="none" spc="0" normalizeH="0" baseline="0" noProof="0" dirty="0" smtClean="0">
                <a:ln>
                  <a:noFill/>
                </a:ln>
                <a:solidFill>
                  <a:srgbClr val="000000"/>
                </a:solidFill>
                <a:effectLst/>
                <a:uLnTx/>
                <a:uFillTx/>
                <a:latin typeface="Arial" charset="0"/>
                <a:ea typeface="+mn-ea"/>
                <a:cs typeface="+mn-cs"/>
              </a:rPr>
              <a:t>d</a:t>
            </a:r>
            <a:endParaRPr kumimoji="0" lang="en-ZA" sz="2400" b="1"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6" name="Straight Arrow Connector 5"/>
          <p:cNvCxnSpPr>
            <a:stCxn id="22" idx="1"/>
          </p:cNvCxnSpPr>
          <p:nvPr/>
        </p:nvCxnSpPr>
        <p:spPr bwMode="auto">
          <a:xfrm flipH="1">
            <a:off x="1691680" y="6381328"/>
            <a:ext cx="3018494" cy="0"/>
          </a:xfrm>
          <a:prstGeom prst="straightConnector1">
            <a:avLst/>
          </a:prstGeom>
          <a:solidFill>
            <a:schemeClr val="accent1"/>
          </a:solidFill>
          <a:ln w="12700" cap="flat" cmpd="sng" algn="ctr">
            <a:solidFill>
              <a:schemeClr val="tx1"/>
            </a:solidFill>
            <a:prstDash val="solid"/>
            <a:miter lim="800000"/>
            <a:headEnd type="none" w="sm" len="sm"/>
            <a:tailEnd type="triangle"/>
          </a:ln>
          <a:effectLst/>
        </p:spPr>
      </p:cxnSp>
      <p:cxnSp>
        <p:nvCxnSpPr>
          <p:cNvPr id="8" name="Straight Arrow Connector 7"/>
          <p:cNvCxnSpPr/>
          <p:nvPr/>
        </p:nvCxnSpPr>
        <p:spPr bwMode="auto">
          <a:xfrm>
            <a:off x="5220072" y="6381328"/>
            <a:ext cx="3312368" cy="0"/>
          </a:xfrm>
          <a:prstGeom prst="straightConnector1">
            <a:avLst/>
          </a:prstGeom>
          <a:solidFill>
            <a:schemeClr val="accent1"/>
          </a:solidFill>
          <a:ln w="12700" cap="flat" cmpd="sng" algn="ctr">
            <a:solidFill>
              <a:schemeClr val="tx1"/>
            </a:solidFill>
            <a:prstDash val="solid"/>
            <a:miter lim="800000"/>
            <a:headEnd type="none" w="sm" len="sm"/>
            <a:tailEnd type="triangle"/>
          </a:ln>
          <a:effectLst/>
        </p:spPr>
      </p:cxnSp>
      <p:sp>
        <p:nvSpPr>
          <p:cNvPr id="28" name="Lightning Bolt 27"/>
          <p:cNvSpPr/>
          <p:nvPr/>
        </p:nvSpPr>
        <p:spPr bwMode="auto">
          <a:xfrm rot="6795726">
            <a:off x="1430817" y="1567885"/>
            <a:ext cx="383033" cy="466639"/>
          </a:xfrm>
          <a:prstGeom prst="lightningBolt">
            <a:avLst/>
          </a:prstGeom>
          <a:solidFill>
            <a:srgbClr val="FF0000"/>
          </a:solidFill>
          <a:ln w="12700" cap="flat"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ZA" sz="1600" b="0" i="0" u="none" strike="noStrike" kern="1200" cap="none" spc="0" normalizeH="0" baseline="0" noProof="0" smtClean="0">
              <a:ln>
                <a:noFill/>
              </a:ln>
              <a:solidFill>
                <a:srgbClr val="000000"/>
              </a:solidFill>
              <a:effectLst/>
              <a:uLnTx/>
              <a:uFillTx/>
              <a:latin typeface="Arial" charset="0"/>
              <a:ea typeface="+mn-ea"/>
              <a:cs typeface="+mn-cs"/>
            </a:endParaRPr>
          </a:p>
        </p:txBody>
      </p:sp>
      <mc:AlternateContent xmlns:mc="http://schemas.openxmlformats.org/markup-compatibility/2006" xmlns:a14="http://schemas.microsoft.com/office/drawing/2010/main">
        <mc:Choice Requires="a14">
          <p:sp>
            <p:nvSpPr>
              <p:cNvPr id="29" name="TextBox 28"/>
              <p:cNvSpPr txBox="1"/>
              <p:nvPr/>
            </p:nvSpPr>
            <p:spPr>
              <a:xfrm>
                <a:off x="1887783" y="1449784"/>
                <a:ext cx="523975" cy="39749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ZA" sz="20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𝒉𝒗</m:t>
                      </m:r>
                    </m:oMath>
                  </m:oMathPara>
                </a14:m>
                <a:endParaRPr kumimoji="0" lang="en-ZA" sz="2000" b="1" i="0" u="none" strike="noStrike" kern="1200" cap="none" spc="0" normalizeH="0" baseline="0" noProof="0" dirty="0">
                  <a:ln>
                    <a:noFill/>
                  </a:ln>
                  <a:solidFill>
                    <a:srgbClr val="FF0000"/>
                  </a:solidFill>
                  <a:effectLst/>
                  <a:uLnTx/>
                  <a:uFillTx/>
                  <a:ea typeface="+mn-ea"/>
                  <a:cs typeface="+mn-cs"/>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1887783" y="1449784"/>
                <a:ext cx="523975" cy="397495"/>
              </a:xfrm>
              <a:prstGeom prst="rect">
                <a:avLst/>
              </a:prstGeom>
              <a:blipFill>
                <a:blip r:embed="rId9"/>
                <a:stretch>
                  <a:fillRect/>
                </a:stretch>
              </a:blipFill>
            </p:spPr>
            <p:txBody>
              <a:bodyPr/>
              <a:lstStyle/>
              <a:p>
                <a:r>
                  <a:rPr lang="en-ZA">
                    <a:noFill/>
                  </a:rPr>
                  <a:t> </a:t>
                </a:r>
              </a:p>
            </p:txBody>
          </p:sp>
        </mc:Fallback>
      </mc:AlternateContent>
      <p:sp>
        <p:nvSpPr>
          <p:cNvPr id="30" name="Left Arrow 29"/>
          <p:cNvSpPr/>
          <p:nvPr/>
        </p:nvSpPr>
        <p:spPr bwMode="auto">
          <a:xfrm rot="10800000">
            <a:off x="8054425" y="1954740"/>
            <a:ext cx="594823" cy="259737"/>
          </a:xfrm>
          <a:prstGeom prst="leftArrow">
            <a:avLst/>
          </a:prstGeom>
          <a:solidFill>
            <a:srgbClr val="FF0000"/>
          </a:solidFill>
          <a:ln w="12700" cap="flat"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ZA" sz="1600" b="0" i="0" u="none" strike="noStrike" kern="1200" cap="none" spc="0" normalizeH="0" baseline="0" noProof="0" smtClean="0">
              <a:ln>
                <a:noFill/>
              </a:ln>
              <a:solidFill>
                <a:srgbClr val="000000"/>
              </a:solidFill>
              <a:effectLst/>
              <a:uLnTx/>
              <a:uFillTx/>
              <a:latin typeface="Arial" charset="0"/>
              <a:ea typeface="+mn-ea"/>
              <a:cs typeface="+mn-cs"/>
            </a:endParaRPr>
          </a:p>
        </p:txBody>
      </p:sp>
      <p:sp>
        <p:nvSpPr>
          <p:cNvPr id="35" name="TextBox 34"/>
          <p:cNvSpPr txBox="1"/>
          <p:nvPr/>
        </p:nvSpPr>
        <p:spPr>
          <a:xfrm>
            <a:off x="3876677" y="1915332"/>
            <a:ext cx="1951353" cy="338554"/>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1600" b="0" i="0" u="none" strike="noStrike" kern="1200" cap="none" spc="0" normalizeH="0" baseline="0" noProof="0" dirty="0" smtClean="0">
                <a:ln>
                  <a:noFill/>
                </a:ln>
                <a:solidFill>
                  <a:srgbClr val="FFFFFF"/>
                </a:solidFill>
                <a:effectLst/>
                <a:uLnTx/>
                <a:uFillTx/>
                <a:latin typeface="Arial"/>
                <a:ea typeface="+mn-ea"/>
                <a:cs typeface="+mn-cs"/>
              </a:rPr>
              <a:t>Primary avalanche</a:t>
            </a:r>
            <a:endParaRPr kumimoji="0" lang="en-ZA" sz="16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58258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5" grpId="0" animBg="1"/>
      <p:bldP spid="17" grpId="0" animBg="1"/>
      <p:bldP spid="18" grpId="0" animBg="1"/>
      <p:bldP spid="19" grpId="0" animBg="1"/>
      <p:bldP spid="4" grpId="0" animBg="1"/>
      <p:bldP spid="21" grpId="0" animBg="1"/>
      <p:bldP spid="31" grpId="0" animBg="1"/>
      <p:bldP spid="30" grpId="0" animBg="1"/>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16632"/>
            <a:ext cx="7848600" cy="914400"/>
          </a:xfrm>
        </p:spPr>
        <p:txBody>
          <a:bodyPr/>
          <a:lstStyle/>
          <a:p>
            <a:r>
              <a:rPr lang="en-ZA" dirty="0" smtClean="0"/>
              <a:t>Townsend breakdown criterion</a:t>
            </a:r>
            <a:endParaRPr lang="en-ZA" dirty="0"/>
          </a:p>
        </p:txBody>
      </p:sp>
      <mc:AlternateContent xmlns:mc="http://schemas.openxmlformats.org/markup-compatibility/2006" xmlns:a14="http://schemas.microsoft.com/office/drawing/2010/main">
        <mc:Choice Requires="a14">
          <p:sp>
            <p:nvSpPr>
              <p:cNvPr id="6" name="Rectangle 5"/>
              <p:cNvSpPr/>
              <p:nvPr/>
            </p:nvSpPr>
            <p:spPr>
              <a:xfrm>
                <a:off x="5139684" y="3236646"/>
                <a:ext cx="3425425" cy="71769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ZA" sz="3600" b="1" i="1" u="none" strike="noStrike" kern="1200" cap="none" spc="0" normalizeH="0" baseline="0" noProof="0" smtClean="0">
                          <a:ln>
                            <a:noFill/>
                          </a:ln>
                          <a:solidFill>
                            <a:srgbClr val="FF0000"/>
                          </a:solidFill>
                          <a:effectLst/>
                          <a:uLnTx/>
                          <a:uFillTx/>
                          <a:latin typeface="Cambria Math"/>
                          <a:ea typeface="Calibri"/>
                          <a:cs typeface="Times New Roman"/>
                        </a:rPr>
                        <m:t>𝜸</m:t>
                      </m:r>
                      <m:d>
                        <m:dPr>
                          <m:ctrlPr>
                            <a:rPr kumimoji="0" lang="en-ZA" sz="36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dPr>
                        <m:e>
                          <m:sSup>
                            <m:sSupPr>
                              <m:ctrlPr>
                                <a:rPr kumimoji="0" lang="en-ZA" sz="36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pPr>
                            <m:e>
                              <m:r>
                                <a:rPr kumimoji="0" lang="en-ZA" sz="3600" b="1" i="1" u="none" strike="noStrike" kern="1200" cap="none" spc="0" normalizeH="0" baseline="0" noProof="0">
                                  <a:ln>
                                    <a:noFill/>
                                  </a:ln>
                                  <a:solidFill>
                                    <a:srgbClr val="FF0000"/>
                                  </a:solidFill>
                                  <a:effectLst/>
                                  <a:uLnTx/>
                                  <a:uFillTx/>
                                  <a:latin typeface="Cambria Math"/>
                                  <a:ea typeface="Calibri"/>
                                  <a:cs typeface="Times New Roman"/>
                                </a:rPr>
                                <m:t>𝒆</m:t>
                              </m:r>
                            </m:e>
                            <m:sup>
                              <m:r>
                                <a:rPr kumimoji="0" lang="en-ZA" sz="3600" b="1" i="1" u="none" strike="noStrike" kern="1200" cap="none" spc="0" normalizeH="0" baseline="0" noProof="0">
                                  <a:ln>
                                    <a:noFill/>
                                  </a:ln>
                                  <a:solidFill>
                                    <a:srgbClr val="FF0000"/>
                                  </a:solidFill>
                                  <a:effectLst/>
                                  <a:uLnTx/>
                                  <a:uFillTx/>
                                  <a:latin typeface="Cambria Math"/>
                                  <a:ea typeface="Calibri"/>
                                  <a:cs typeface="Times New Roman"/>
                                </a:rPr>
                                <m:t>𝜶</m:t>
                              </m:r>
                              <m:r>
                                <a:rPr kumimoji="0" lang="en-ZA" sz="3600" b="1" i="1" u="none" strike="noStrike" kern="1200" cap="none" spc="0" normalizeH="0" baseline="0" noProof="0">
                                  <a:ln>
                                    <a:noFill/>
                                  </a:ln>
                                  <a:solidFill>
                                    <a:srgbClr val="FF0000"/>
                                  </a:solidFill>
                                  <a:effectLst/>
                                  <a:uLnTx/>
                                  <a:uFillTx/>
                                  <a:latin typeface="Cambria Math"/>
                                  <a:ea typeface="Calibri"/>
                                  <a:cs typeface="Times New Roman"/>
                                </a:rPr>
                                <m:t>𝒅</m:t>
                              </m:r>
                            </m:sup>
                          </m:sSup>
                          <m:r>
                            <a:rPr kumimoji="0" lang="en-ZA" sz="3600" b="1" i="1" u="none" strike="noStrike" kern="1200" cap="none" spc="0" normalizeH="0" baseline="0" noProof="0">
                              <a:ln>
                                <a:noFill/>
                              </a:ln>
                              <a:solidFill>
                                <a:srgbClr val="FF0000"/>
                              </a:solidFill>
                              <a:effectLst/>
                              <a:uLnTx/>
                              <a:uFillTx/>
                              <a:latin typeface="Cambria Math"/>
                              <a:ea typeface="Calibri"/>
                              <a:cs typeface="Times New Roman"/>
                            </a:rPr>
                            <m:t>−</m:t>
                          </m:r>
                          <m:r>
                            <a:rPr kumimoji="0" lang="en-ZA" sz="3600" b="1" i="1" u="none" strike="noStrike" kern="1200" cap="none" spc="0" normalizeH="0" baseline="0" noProof="0">
                              <a:ln>
                                <a:noFill/>
                              </a:ln>
                              <a:solidFill>
                                <a:srgbClr val="FF0000"/>
                              </a:solidFill>
                              <a:effectLst/>
                              <a:uLnTx/>
                              <a:uFillTx/>
                              <a:latin typeface="Cambria Math"/>
                              <a:ea typeface="Calibri"/>
                              <a:cs typeface="Times New Roman"/>
                            </a:rPr>
                            <m:t>𝟏</m:t>
                          </m:r>
                        </m:e>
                      </m:d>
                      <m:r>
                        <a:rPr kumimoji="0" lang="en-ZA" sz="3600" b="1" i="1" u="none" strike="noStrike" kern="1200" cap="none" spc="0" normalizeH="0" baseline="0" noProof="0">
                          <a:ln>
                            <a:noFill/>
                          </a:ln>
                          <a:solidFill>
                            <a:srgbClr val="FF0000"/>
                          </a:solidFill>
                          <a:effectLst/>
                          <a:uLnTx/>
                          <a:uFillTx/>
                          <a:latin typeface="Cambria Math"/>
                          <a:ea typeface="Calibri"/>
                          <a:cs typeface="Times New Roman"/>
                        </a:rPr>
                        <m:t>≥</m:t>
                      </m:r>
                      <m:r>
                        <a:rPr kumimoji="0" lang="en-ZA" sz="3600" b="1" i="1" u="none" strike="noStrike" kern="1200" cap="none" spc="0" normalizeH="0" baseline="0" noProof="0">
                          <a:ln>
                            <a:noFill/>
                          </a:ln>
                          <a:solidFill>
                            <a:srgbClr val="FF0000"/>
                          </a:solidFill>
                          <a:effectLst/>
                          <a:uLnTx/>
                          <a:uFillTx/>
                          <a:latin typeface="Cambria Math"/>
                          <a:ea typeface="Calibri"/>
                          <a:cs typeface="Times New Roman"/>
                        </a:rPr>
                        <m:t>𝟏</m:t>
                      </m:r>
                    </m:oMath>
                  </m:oMathPara>
                </a14:m>
                <a:endParaRPr kumimoji="0" lang="en-ZA" sz="3600" b="0" i="0" u="none" strike="noStrike" kern="1200" cap="none" spc="0" normalizeH="0" baseline="0" noProof="0" dirty="0">
                  <a:ln>
                    <a:noFill/>
                  </a:ln>
                  <a:solidFill>
                    <a:srgbClr val="FF0000"/>
                  </a:solidFill>
                  <a:effectLst/>
                  <a:uLnTx/>
                  <a:uFillTx/>
                  <a:latin typeface="Arial" charset="0"/>
                  <a:ea typeface="+mn-ea"/>
                  <a:cs typeface="+mn-cs"/>
                </a:endParaRPr>
              </a:p>
            </p:txBody>
          </p:sp>
        </mc:Choice>
        <mc:Fallback xmlns="">
          <p:sp>
            <p:nvSpPr>
              <p:cNvPr id="6" name="Rectangle 5"/>
              <p:cNvSpPr>
                <a:spLocks noRot="1" noChangeAspect="1" noMove="1" noResize="1" noEditPoints="1" noAdjustHandles="1" noChangeArrowheads="1" noChangeShapeType="1" noTextEdit="1"/>
              </p:cNvSpPr>
              <p:nvPr/>
            </p:nvSpPr>
            <p:spPr>
              <a:xfrm>
                <a:off x="5139684" y="3236646"/>
                <a:ext cx="3425425" cy="717697"/>
              </a:xfrm>
              <a:prstGeom prst="rect">
                <a:avLst/>
              </a:prstGeom>
              <a:blipFill rotWithShape="1">
                <a:blip r:embed="rId2"/>
                <a:stretch>
                  <a:fillRect/>
                </a:stretch>
              </a:blipFill>
            </p:spPr>
            <p:txBody>
              <a:bodyPr/>
              <a:lstStyle/>
              <a:p>
                <a:r>
                  <a:rPr lang="en-ZA">
                    <a:noFill/>
                  </a:rPr>
                  <a:t> </a:t>
                </a:r>
              </a:p>
            </p:txBody>
          </p:sp>
        </mc:Fallback>
      </mc:AlternateContent>
      <p:sp>
        <p:nvSpPr>
          <p:cNvPr id="7" name="TextBox 6"/>
          <p:cNvSpPr txBox="1"/>
          <p:nvPr/>
        </p:nvSpPr>
        <p:spPr>
          <a:xfrm>
            <a:off x="899592" y="3501008"/>
            <a:ext cx="4240092"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1600" b="1" i="0" u="none" strike="noStrike" kern="1200" cap="none" spc="0" normalizeH="0" baseline="0" noProof="0" dirty="0" smtClean="0">
                <a:ln>
                  <a:noFill/>
                </a:ln>
                <a:solidFill>
                  <a:srgbClr val="000000"/>
                </a:solidFill>
                <a:effectLst/>
                <a:uLnTx/>
                <a:uFillTx/>
                <a:latin typeface="Arial" charset="0"/>
                <a:ea typeface="+mn-ea"/>
                <a:cs typeface="+mn-cs"/>
              </a:rPr>
              <a:t>With secondary feedback mechanisms, </a:t>
            </a:r>
            <a:r>
              <a:rPr kumimoji="0" lang="en-ZA" sz="1600" b="1" i="0" u="none" strike="noStrike" kern="1200" cap="none" spc="0" normalizeH="0" baseline="0" noProof="0" dirty="0">
                <a:ln>
                  <a:noFill/>
                </a:ln>
                <a:solidFill>
                  <a:srgbClr val="000000"/>
                </a:solidFill>
                <a:effectLst/>
                <a:uLnTx/>
                <a:uFillTx/>
                <a:latin typeface="Arial" charset="0"/>
                <a:ea typeface="+mn-ea"/>
                <a:cs typeface="+mn-cs"/>
              </a:rPr>
              <a:t>i</a:t>
            </a:r>
            <a:r>
              <a:rPr kumimoji="0" lang="en-ZA" sz="1600" b="1" i="0" u="none" strike="noStrike" kern="1200" cap="none" spc="0" normalizeH="0" baseline="0" noProof="0" dirty="0" smtClean="0">
                <a:ln>
                  <a:noFill/>
                </a:ln>
                <a:solidFill>
                  <a:srgbClr val="000000"/>
                </a:solidFill>
                <a:effectLst/>
                <a:uLnTx/>
                <a:uFillTx/>
                <a:latin typeface="Arial" charset="0"/>
                <a:ea typeface="+mn-ea"/>
                <a:cs typeface="+mn-cs"/>
              </a:rPr>
              <a:t>f</a:t>
            </a:r>
            <a:endParaRPr kumimoji="0" lang="en-ZA" sz="16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 name="TextBox 7"/>
          <p:cNvSpPr txBox="1"/>
          <p:nvPr/>
        </p:nvSpPr>
        <p:spPr>
          <a:xfrm>
            <a:off x="971600" y="4437112"/>
            <a:ext cx="7076153"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1600" b="1" i="0" u="none" strike="noStrike" kern="1200" cap="none" spc="0" normalizeH="0" baseline="0" noProof="0" dirty="0" smtClean="0">
                <a:ln>
                  <a:noFill/>
                </a:ln>
                <a:solidFill>
                  <a:srgbClr val="000000"/>
                </a:solidFill>
                <a:effectLst/>
                <a:uLnTx/>
                <a:uFillTx/>
                <a:latin typeface="Arial" charset="0"/>
                <a:ea typeface="+mn-ea"/>
                <a:cs typeface="+mn-cs"/>
              </a:rPr>
              <a:t>Then the discharge is self-sustained resulting in </a:t>
            </a:r>
            <a:r>
              <a:rPr kumimoji="0" lang="en-ZA" sz="1600" b="1" i="0" u="none" strike="noStrike" kern="1200" cap="none" spc="0" normalizeH="0" baseline="0" noProof="0" dirty="0" smtClean="0">
                <a:ln>
                  <a:noFill/>
                </a:ln>
                <a:solidFill>
                  <a:srgbClr val="FF0000"/>
                </a:solidFill>
                <a:effectLst/>
                <a:uLnTx/>
                <a:uFillTx/>
                <a:latin typeface="Arial" charset="0"/>
                <a:ea typeface="+mn-ea"/>
                <a:cs typeface="+mn-cs"/>
              </a:rPr>
              <a:t>breakdown</a:t>
            </a:r>
            <a:endParaRPr kumimoji="0" lang="en-ZA" sz="1600" b="1" i="0" u="none" strike="noStrike" kern="1200" cap="none" spc="0" normalizeH="0" baseline="0" noProof="0" dirty="0">
              <a:ln>
                <a:noFill/>
              </a:ln>
              <a:solidFill>
                <a:srgbClr val="FF0000"/>
              </a:solidFill>
              <a:effectLst/>
              <a:uLnTx/>
              <a:uFillTx/>
              <a:latin typeface="Arial" charset="0"/>
              <a:ea typeface="+mn-ea"/>
              <a:cs typeface="+mn-cs"/>
            </a:endParaRPr>
          </a:p>
        </p:txBody>
      </p:sp>
      <mc:AlternateContent xmlns:mc="http://schemas.openxmlformats.org/markup-compatibility/2006" xmlns:a14="http://schemas.microsoft.com/office/drawing/2010/main">
        <mc:Choice Requires="a14">
          <p:sp>
            <p:nvSpPr>
              <p:cNvPr id="9" name="Rectangle 8"/>
              <p:cNvSpPr/>
              <p:nvPr/>
            </p:nvSpPr>
            <p:spPr>
              <a:xfrm>
                <a:off x="2412247" y="1196752"/>
                <a:ext cx="4432560" cy="132049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ZA" sz="3600" b="1" i="1" u="none" strike="noStrike" kern="1200" cap="none" spc="0" normalizeH="0" baseline="0" noProof="0">
                              <a:ln>
                                <a:noFill/>
                              </a:ln>
                              <a:solidFill>
                                <a:srgbClr val="000000"/>
                              </a:solidFill>
                              <a:effectLst/>
                              <a:uLnTx/>
                              <a:uFillTx/>
                              <a:latin typeface="Cambria Math" panose="02040503050406030204" pitchFamily="18" charset="0"/>
                              <a:ea typeface="Times New Roman"/>
                              <a:cs typeface="+mn-cs"/>
                            </a:rPr>
                          </m:ctrlPr>
                        </m:sSupPr>
                        <m:e>
                          <m:r>
                            <a:rPr kumimoji="0" lang="en-ZA" sz="3600" b="1" i="1" u="none" strike="noStrike" kern="1200" cap="none" spc="0" normalizeH="0" baseline="0" noProof="0">
                              <a:ln>
                                <a:noFill/>
                              </a:ln>
                              <a:solidFill>
                                <a:srgbClr val="000000"/>
                              </a:solidFill>
                              <a:effectLst/>
                              <a:uLnTx/>
                              <a:uFillTx/>
                              <a:latin typeface="Cambria Math"/>
                              <a:ea typeface="Times New Roman"/>
                              <a:cs typeface="Times New Roman"/>
                            </a:rPr>
                            <m:t>𝑵</m:t>
                          </m:r>
                        </m:e>
                        <m:sup>
                          <m:r>
                            <a:rPr kumimoji="0" lang="en-ZA" sz="3600" b="1" i="1" u="none" strike="noStrike" kern="1200" cap="none" spc="0" normalizeH="0" baseline="0" noProof="0">
                              <a:ln>
                                <a:noFill/>
                              </a:ln>
                              <a:solidFill>
                                <a:srgbClr val="000000"/>
                              </a:solidFill>
                              <a:effectLst/>
                              <a:uLnTx/>
                              <a:uFillTx/>
                              <a:latin typeface="Cambria Math"/>
                              <a:ea typeface="Times New Roman"/>
                              <a:cs typeface="Times New Roman"/>
                            </a:rPr>
                            <m:t>′</m:t>
                          </m:r>
                        </m:sup>
                      </m:sSup>
                      <m:r>
                        <a:rPr kumimoji="0" lang="en-ZA" sz="3600" b="1" i="1" u="none" strike="noStrike" kern="1200" cap="none" spc="0" normalizeH="0" baseline="0" noProof="0">
                          <a:ln>
                            <a:noFill/>
                          </a:ln>
                          <a:solidFill>
                            <a:srgbClr val="000000"/>
                          </a:solidFill>
                          <a:effectLst/>
                          <a:uLnTx/>
                          <a:uFillTx/>
                          <a:latin typeface="Cambria Math"/>
                          <a:ea typeface="Times New Roman"/>
                          <a:cs typeface="Times New Roman"/>
                        </a:rPr>
                        <m:t>=</m:t>
                      </m:r>
                      <m:f>
                        <m:fPr>
                          <m:ctrlPr>
                            <a:rPr kumimoji="0" lang="en-ZA" sz="3600" b="1" i="1" u="none" strike="noStrike" kern="1200" cap="none" spc="0" normalizeH="0" baseline="0" noProof="0">
                              <a:ln>
                                <a:noFill/>
                              </a:ln>
                              <a:solidFill>
                                <a:srgbClr val="000000"/>
                              </a:solidFill>
                              <a:effectLst/>
                              <a:uLnTx/>
                              <a:uFillTx/>
                              <a:latin typeface="Cambria Math" panose="02040503050406030204" pitchFamily="18" charset="0"/>
                              <a:ea typeface="Times New Roman"/>
                              <a:cs typeface="+mn-cs"/>
                            </a:rPr>
                          </m:ctrlPr>
                        </m:fPr>
                        <m:num>
                          <m:sSub>
                            <m:sSubPr>
                              <m:ctrlPr>
                                <a:rPr kumimoji="0" lang="en-ZA" sz="3600" b="1" i="1" u="none" strike="noStrike" kern="1200" cap="none" spc="0" normalizeH="0" baseline="0" noProof="0">
                                  <a:ln>
                                    <a:noFill/>
                                  </a:ln>
                                  <a:solidFill>
                                    <a:srgbClr val="000000"/>
                                  </a:solidFill>
                                  <a:effectLst/>
                                  <a:uLnTx/>
                                  <a:uFillTx/>
                                  <a:latin typeface="Cambria Math" panose="02040503050406030204" pitchFamily="18" charset="0"/>
                                  <a:ea typeface="Times New Roman"/>
                                  <a:cs typeface="+mn-cs"/>
                                </a:rPr>
                              </m:ctrlPr>
                            </m:sSubPr>
                            <m:e>
                              <m:r>
                                <a:rPr kumimoji="0" lang="en-ZA" sz="3600" b="1" i="1" u="none" strike="noStrike" kern="1200" cap="none" spc="0" normalizeH="0" baseline="0" noProof="0">
                                  <a:ln>
                                    <a:noFill/>
                                  </a:ln>
                                  <a:solidFill>
                                    <a:srgbClr val="000000"/>
                                  </a:solidFill>
                                  <a:effectLst/>
                                  <a:uLnTx/>
                                  <a:uFillTx/>
                                  <a:latin typeface="Cambria Math"/>
                                  <a:ea typeface="Times New Roman"/>
                                  <a:cs typeface="Times New Roman"/>
                                </a:rPr>
                                <m:t>𝑵</m:t>
                              </m:r>
                            </m:e>
                            <m:sub>
                              <m:r>
                                <a:rPr kumimoji="0" lang="en-ZA" sz="3600" b="1" i="1" u="none" strike="noStrike" kern="1200" cap="none" spc="0" normalizeH="0" baseline="0" noProof="0">
                                  <a:ln>
                                    <a:noFill/>
                                  </a:ln>
                                  <a:solidFill>
                                    <a:srgbClr val="000000"/>
                                  </a:solidFill>
                                  <a:effectLst/>
                                  <a:uLnTx/>
                                  <a:uFillTx/>
                                  <a:latin typeface="Cambria Math"/>
                                  <a:ea typeface="Times New Roman"/>
                                  <a:cs typeface="Times New Roman"/>
                                </a:rPr>
                                <m:t>𝟎</m:t>
                              </m:r>
                            </m:sub>
                          </m:sSub>
                          <m:sSup>
                            <m:sSupPr>
                              <m:ctrlPr>
                                <a:rPr kumimoji="0" lang="en-ZA" sz="3600" b="1" i="1" u="none" strike="noStrike" kern="1200" cap="none" spc="0" normalizeH="0" baseline="0" noProof="0">
                                  <a:ln>
                                    <a:noFill/>
                                  </a:ln>
                                  <a:solidFill>
                                    <a:srgbClr val="000000"/>
                                  </a:solidFill>
                                  <a:effectLst/>
                                  <a:uLnTx/>
                                  <a:uFillTx/>
                                  <a:latin typeface="Cambria Math" panose="02040503050406030204" pitchFamily="18" charset="0"/>
                                  <a:ea typeface="Times New Roman"/>
                                  <a:cs typeface="+mn-cs"/>
                                </a:rPr>
                              </m:ctrlPr>
                            </m:sSupPr>
                            <m:e>
                              <m:r>
                                <a:rPr kumimoji="0" lang="en-ZA" sz="3600" b="1" i="1" u="none" strike="noStrike" kern="1200" cap="none" spc="0" normalizeH="0" baseline="0" noProof="0">
                                  <a:ln>
                                    <a:noFill/>
                                  </a:ln>
                                  <a:solidFill>
                                    <a:srgbClr val="000000"/>
                                  </a:solidFill>
                                  <a:effectLst/>
                                  <a:uLnTx/>
                                  <a:uFillTx/>
                                  <a:latin typeface="Cambria Math"/>
                                  <a:ea typeface="Times New Roman"/>
                                  <a:cs typeface="Times New Roman"/>
                                </a:rPr>
                                <m:t>𝒆</m:t>
                              </m:r>
                            </m:e>
                            <m:sup>
                              <m:r>
                                <a:rPr kumimoji="0" lang="en-ZA" sz="3600" b="1" i="1" u="none" strike="noStrike" kern="1200" cap="none" spc="0" normalizeH="0" baseline="0" noProof="0">
                                  <a:ln>
                                    <a:noFill/>
                                  </a:ln>
                                  <a:solidFill>
                                    <a:srgbClr val="000000"/>
                                  </a:solidFill>
                                  <a:effectLst/>
                                  <a:uLnTx/>
                                  <a:uFillTx/>
                                  <a:latin typeface="Cambria Math"/>
                                  <a:ea typeface="Times New Roman"/>
                                  <a:cs typeface="Times New Roman"/>
                                </a:rPr>
                                <m:t>𝜶</m:t>
                              </m:r>
                              <m:r>
                                <a:rPr kumimoji="0" lang="en-ZA" sz="3600" b="1" i="1" u="none" strike="noStrike" kern="1200" cap="none" spc="0" normalizeH="0" baseline="0" noProof="0">
                                  <a:ln>
                                    <a:noFill/>
                                  </a:ln>
                                  <a:solidFill>
                                    <a:srgbClr val="000000"/>
                                  </a:solidFill>
                                  <a:effectLst/>
                                  <a:uLnTx/>
                                  <a:uFillTx/>
                                  <a:latin typeface="Cambria Math"/>
                                  <a:ea typeface="Times New Roman"/>
                                  <a:cs typeface="Times New Roman"/>
                                </a:rPr>
                                <m:t>𝒅</m:t>
                              </m:r>
                            </m:sup>
                          </m:sSup>
                        </m:num>
                        <m:den>
                          <m:r>
                            <a:rPr kumimoji="0" lang="en-ZA" sz="3600" b="1" i="1" u="none" strike="noStrike" kern="1200" cap="none" spc="0" normalizeH="0" baseline="0" noProof="0">
                              <a:ln>
                                <a:noFill/>
                              </a:ln>
                              <a:solidFill>
                                <a:srgbClr val="000000"/>
                              </a:solidFill>
                              <a:effectLst/>
                              <a:uLnTx/>
                              <a:uFillTx/>
                              <a:latin typeface="Cambria Math"/>
                              <a:ea typeface="Times New Roman"/>
                              <a:cs typeface="Times New Roman"/>
                            </a:rPr>
                            <m:t>𝟏</m:t>
                          </m:r>
                          <m:r>
                            <a:rPr kumimoji="0" lang="en-ZA" sz="3600" b="1" i="1" u="none" strike="noStrike" kern="1200" cap="none" spc="0" normalizeH="0" baseline="0" noProof="0">
                              <a:ln>
                                <a:noFill/>
                              </a:ln>
                              <a:solidFill>
                                <a:srgbClr val="000000"/>
                              </a:solidFill>
                              <a:effectLst/>
                              <a:uLnTx/>
                              <a:uFillTx/>
                              <a:latin typeface="Cambria Math"/>
                              <a:ea typeface="Times New Roman"/>
                              <a:cs typeface="Times New Roman"/>
                            </a:rPr>
                            <m:t>−</m:t>
                          </m:r>
                          <m:r>
                            <a:rPr kumimoji="0" lang="en-ZA" sz="3600" b="1" i="1" u="none" strike="noStrike" kern="1200" cap="none" spc="0" normalizeH="0" baseline="0" noProof="0">
                              <a:ln>
                                <a:noFill/>
                              </a:ln>
                              <a:solidFill>
                                <a:srgbClr val="000000"/>
                              </a:solidFill>
                              <a:effectLst/>
                              <a:uLnTx/>
                              <a:uFillTx/>
                              <a:latin typeface="Cambria Math"/>
                              <a:ea typeface="Times New Roman"/>
                              <a:cs typeface="Times New Roman"/>
                            </a:rPr>
                            <m:t>𝜸</m:t>
                          </m:r>
                          <m:d>
                            <m:dPr>
                              <m:ctrlPr>
                                <a:rPr kumimoji="0" lang="en-ZA" sz="3600" b="1" i="1" u="none" strike="noStrike" kern="1200" cap="none" spc="0" normalizeH="0" baseline="0" noProof="0">
                                  <a:ln>
                                    <a:noFill/>
                                  </a:ln>
                                  <a:solidFill>
                                    <a:srgbClr val="000000"/>
                                  </a:solidFill>
                                  <a:effectLst/>
                                  <a:uLnTx/>
                                  <a:uFillTx/>
                                  <a:latin typeface="Cambria Math" panose="02040503050406030204" pitchFamily="18" charset="0"/>
                                  <a:ea typeface="Times New Roman"/>
                                  <a:cs typeface="+mn-cs"/>
                                </a:rPr>
                              </m:ctrlPr>
                            </m:dPr>
                            <m:e>
                              <m:sSup>
                                <m:sSupPr>
                                  <m:ctrlPr>
                                    <a:rPr kumimoji="0" lang="en-ZA" sz="3600" b="1" i="1" u="none" strike="noStrike" kern="1200" cap="none" spc="0" normalizeH="0" baseline="0" noProof="0">
                                      <a:ln>
                                        <a:noFill/>
                                      </a:ln>
                                      <a:solidFill>
                                        <a:srgbClr val="000000"/>
                                      </a:solidFill>
                                      <a:effectLst/>
                                      <a:uLnTx/>
                                      <a:uFillTx/>
                                      <a:latin typeface="Cambria Math" panose="02040503050406030204" pitchFamily="18" charset="0"/>
                                      <a:ea typeface="Times New Roman"/>
                                      <a:cs typeface="+mn-cs"/>
                                    </a:rPr>
                                  </m:ctrlPr>
                                </m:sSupPr>
                                <m:e>
                                  <m:r>
                                    <a:rPr kumimoji="0" lang="en-ZA" sz="3600" b="1" i="1" u="none" strike="noStrike" kern="1200" cap="none" spc="0" normalizeH="0" baseline="0" noProof="0">
                                      <a:ln>
                                        <a:noFill/>
                                      </a:ln>
                                      <a:solidFill>
                                        <a:srgbClr val="000000"/>
                                      </a:solidFill>
                                      <a:effectLst/>
                                      <a:uLnTx/>
                                      <a:uFillTx/>
                                      <a:latin typeface="Cambria Math"/>
                                      <a:ea typeface="Calibri"/>
                                      <a:cs typeface="Times New Roman"/>
                                    </a:rPr>
                                    <m:t>𝒆</m:t>
                                  </m:r>
                                </m:e>
                                <m:sup>
                                  <m:r>
                                    <a:rPr kumimoji="0" lang="en-ZA" sz="3600" b="1" i="1" u="none" strike="noStrike" kern="1200" cap="none" spc="0" normalizeH="0" baseline="0" noProof="0">
                                      <a:ln>
                                        <a:noFill/>
                                      </a:ln>
                                      <a:solidFill>
                                        <a:srgbClr val="000000"/>
                                      </a:solidFill>
                                      <a:effectLst/>
                                      <a:uLnTx/>
                                      <a:uFillTx/>
                                      <a:latin typeface="Cambria Math"/>
                                      <a:ea typeface="Calibri"/>
                                      <a:cs typeface="Times New Roman"/>
                                    </a:rPr>
                                    <m:t>𝜶</m:t>
                                  </m:r>
                                  <m:r>
                                    <a:rPr kumimoji="0" lang="en-ZA" sz="3600" b="1" i="1" u="none" strike="noStrike" kern="1200" cap="none" spc="0" normalizeH="0" baseline="0" noProof="0">
                                      <a:ln>
                                        <a:noFill/>
                                      </a:ln>
                                      <a:solidFill>
                                        <a:srgbClr val="000000"/>
                                      </a:solidFill>
                                      <a:effectLst/>
                                      <a:uLnTx/>
                                      <a:uFillTx/>
                                      <a:latin typeface="Cambria Math"/>
                                      <a:ea typeface="Calibri"/>
                                      <a:cs typeface="Times New Roman"/>
                                    </a:rPr>
                                    <m:t>𝒅</m:t>
                                  </m:r>
                                </m:sup>
                              </m:sSup>
                              <m:r>
                                <a:rPr kumimoji="0" lang="en-ZA" sz="3600" b="1" i="1" u="none" strike="noStrike" kern="1200" cap="none" spc="0" normalizeH="0" baseline="0" noProof="0">
                                  <a:ln>
                                    <a:noFill/>
                                  </a:ln>
                                  <a:solidFill>
                                    <a:srgbClr val="000000"/>
                                  </a:solidFill>
                                  <a:effectLst/>
                                  <a:uLnTx/>
                                  <a:uFillTx/>
                                  <a:latin typeface="Cambria Math"/>
                                  <a:ea typeface="Times New Roman"/>
                                  <a:cs typeface="Times New Roman"/>
                                </a:rPr>
                                <m:t>−</m:t>
                              </m:r>
                              <m:r>
                                <a:rPr kumimoji="0" lang="en-ZA" sz="3600" b="1" i="1" u="none" strike="noStrike" kern="1200" cap="none" spc="0" normalizeH="0" baseline="0" noProof="0">
                                  <a:ln>
                                    <a:noFill/>
                                  </a:ln>
                                  <a:solidFill>
                                    <a:srgbClr val="000000"/>
                                  </a:solidFill>
                                  <a:effectLst/>
                                  <a:uLnTx/>
                                  <a:uFillTx/>
                                  <a:latin typeface="Cambria Math"/>
                                  <a:ea typeface="Times New Roman"/>
                                  <a:cs typeface="Times New Roman"/>
                                </a:rPr>
                                <m:t>𝟏</m:t>
                              </m:r>
                            </m:e>
                          </m:d>
                        </m:den>
                      </m:f>
                    </m:oMath>
                  </m:oMathPara>
                </a14:m>
                <a:endParaRPr kumimoji="0" lang="en-ZA" sz="3600" b="0" i="0" u="none" strike="noStrike" kern="1200" cap="none" spc="0" normalizeH="0" baseline="0" noProof="0" dirty="0">
                  <a:ln>
                    <a:noFill/>
                  </a:ln>
                  <a:solidFill>
                    <a:srgbClr val="000000"/>
                  </a:solidFill>
                  <a:effectLst/>
                  <a:uLnTx/>
                  <a:uFillTx/>
                  <a:latin typeface="Arial" charset="0"/>
                  <a:ea typeface="+mn-ea"/>
                  <a:cs typeface="+mn-cs"/>
                </a:endParaRPr>
              </a:p>
            </p:txBody>
          </p:sp>
        </mc:Choice>
        <mc:Fallback xmlns="">
          <p:sp>
            <p:nvSpPr>
              <p:cNvPr id="9" name="Rectangle 8"/>
              <p:cNvSpPr>
                <a:spLocks noRot="1" noChangeAspect="1" noMove="1" noResize="1" noEditPoints="1" noAdjustHandles="1" noChangeArrowheads="1" noChangeShapeType="1" noTextEdit="1"/>
              </p:cNvSpPr>
              <p:nvPr/>
            </p:nvSpPr>
            <p:spPr>
              <a:xfrm>
                <a:off x="2412247" y="1196752"/>
                <a:ext cx="4432560" cy="1320490"/>
              </a:xfrm>
              <a:prstGeom prst="rect">
                <a:avLst/>
              </a:prstGeom>
              <a:blipFill rotWithShape="1">
                <a:blip r:embed="rId3"/>
                <a:stretch>
                  <a:fillRect/>
                </a:stretch>
              </a:blipFill>
            </p:spPr>
            <p:txBody>
              <a:bodyPr/>
              <a:lstStyle/>
              <a:p>
                <a:r>
                  <a:rPr lang="en-ZA">
                    <a:noFill/>
                  </a:rPr>
                  <a:t> </a:t>
                </a:r>
              </a:p>
            </p:txBody>
          </p:sp>
        </mc:Fallback>
      </mc:AlternateContent>
      <p:pic>
        <p:nvPicPr>
          <p:cNvPr id="10" name="Picture 2"/>
          <p:cNvPicPr>
            <a:picLocks noChangeAspect="1" noChangeArrowheads="1"/>
          </p:cNvPicPr>
          <p:nvPr/>
        </p:nvPicPr>
        <p:blipFill>
          <a:blip r:embed="rId4" cstate="print"/>
          <a:srcRect/>
          <a:stretch>
            <a:fillRect/>
          </a:stretch>
        </p:blipFill>
        <p:spPr bwMode="auto">
          <a:xfrm>
            <a:off x="6156176" y="4787200"/>
            <a:ext cx="306710" cy="747219"/>
          </a:xfrm>
          <a:prstGeom prst="rect">
            <a:avLst/>
          </a:prstGeom>
          <a:noFill/>
          <a:ln w="9525">
            <a:noFill/>
            <a:miter lim="800000"/>
            <a:headEnd/>
            <a:tailEnd/>
          </a:ln>
        </p:spPr>
      </p:pic>
    </p:spTree>
    <p:extLst>
      <p:ext uri="{BB962C8B-B14F-4D97-AF65-F5344CB8AC3E}">
        <p14:creationId xmlns:p14="http://schemas.microsoft.com/office/powerpoint/2010/main" val="342838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971" y="0"/>
            <a:ext cx="7848600" cy="914400"/>
          </a:xfrm>
        </p:spPr>
        <p:txBody>
          <a:bodyPr/>
          <a:lstStyle/>
          <a:p>
            <a:r>
              <a:rPr lang="en-ZA" dirty="0" smtClean="0"/>
              <a:t>Exercise problem</a:t>
            </a:r>
            <a:endParaRPr lang="en-Z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8971" y="836712"/>
                <a:ext cx="8375029" cy="6021288"/>
              </a:xfrm>
            </p:spPr>
            <p:txBody>
              <a:bodyPr/>
              <a:lstStyle/>
              <a:p>
                <a:pPr marL="0" indent="0">
                  <a:buNone/>
                </a:pPr>
                <a:r>
                  <a:rPr lang="en-ZA" sz="2000" dirty="0" smtClean="0"/>
                  <a:t>1. In an experiment to measure </a:t>
                </a:r>
                <a:r>
                  <a:rPr lang="el-GR" sz="2000" dirty="0" smtClean="0"/>
                  <a:t>α</a:t>
                </a:r>
                <a:r>
                  <a:rPr lang="en-ZA" sz="2000" dirty="0" smtClean="0"/>
                  <a:t> for a given gas, it was found that the steady state current is </a:t>
                </a:r>
                <a14:m>
                  <m:oMath xmlns:m="http://schemas.openxmlformats.org/officeDocument/2006/math">
                    <m:sSup>
                      <m:sSupPr>
                        <m:ctrlPr>
                          <a:rPr lang="en-ZA" sz="2000" i="1" smtClean="0">
                            <a:latin typeface="Cambria Math" panose="02040503050406030204" pitchFamily="18" charset="0"/>
                          </a:rPr>
                        </m:ctrlPr>
                      </m:sSupPr>
                      <m:e>
                        <m:r>
                          <a:rPr lang="en-ZA" sz="2000" b="0" i="1" smtClean="0">
                            <a:latin typeface="Cambria Math" panose="02040503050406030204" pitchFamily="18" charset="0"/>
                          </a:rPr>
                          <m:t>2.7</m:t>
                        </m:r>
                        <m:r>
                          <a:rPr lang="en-ZA" sz="2000" b="0" i="1" smtClean="0">
                            <a:latin typeface="Cambria Math" panose="02040503050406030204" pitchFamily="18" charset="0"/>
                          </a:rPr>
                          <m:t>𝑥</m:t>
                        </m:r>
                        <m:r>
                          <a:rPr lang="en-ZA" sz="2000" b="0" i="1" smtClean="0">
                            <a:latin typeface="Cambria Math" panose="02040503050406030204" pitchFamily="18" charset="0"/>
                          </a:rPr>
                          <m:t>10</m:t>
                        </m:r>
                      </m:e>
                      <m:sup>
                        <m:r>
                          <a:rPr lang="en-ZA" sz="2000" b="0" i="1" smtClean="0">
                            <a:latin typeface="Cambria Math" panose="02040503050406030204" pitchFamily="18" charset="0"/>
                          </a:rPr>
                          <m:t>−8</m:t>
                        </m:r>
                      </m:sup>
                    </m:sSup>
                  </m:oMath>
                </a14:m>
                <a:r>
                  <a:rPr lang="en-ZA" sz="2000" dirty="0" smtClean="0"/>
                  <a:t>A at a voltage of 10kV and a gap size of 0.005m between plane electrodes. With the spacing increased to 0.01m the current increases to </a:t>
                </a:r>
                <a14:m>
                  <m:oMath xmlns:m="http://schemas.openxmlformats.org/officeDocument/2006/math">
                    <m:sSup>
                      <m:sSupPr>
                        <m:ctrlPr>
                          <a:rPr lang="en-ZA" sz="2000" i="1">
                            <a:latin typeface="Cambria Math" panose="02040503050406030204" pitchFamily="18" charset="0"/>
                          </a:rPr>
                        </m:ctrlPr>
                      </m:sSupPr>
                      <m:e>
                        <m:r>
                          <a:rPr lang="en-ZA" sz="2000" i="1">
                            <a:latin typeface="Cambria Math" panose="02040503050406030204" pitchFamily="18" charset="0"/>
                          </a:rPr>
                          <m:t>2.7</m:t>
                        </m:r>
                        <m:r>
                          <a:rPr lang="en-ZA" sz="2000" i="1">
                            <a:latin typeface="Cambria Math" panose="02040503050406030204" pitchFamily="18" charset="0"/>
                          </a:rPr>
                          <m:t>𝑥</m:t>
                        </m:r>
                        <m:r>
                          <a:rPr lang="en-ZA" sz="2000" i="1">
                            <a:latin typeface="Cambria Math" panose="02040503050406030204" pitchFamily="18" charset="0"/>
                          </a:rPr>
                          <m:t>10</m:t>
                        </m:r>
                      </m:e>
                      <m:sup>
                        <m:r>
                          <a:rPr lang="en-ZA" sz="2000" i="1">
                            <a:latin typeface="Cambria Math" panose="02040503050406030204" pitchFamily="18" charset="0"/>
                          </a:rPr>
                          <m:t>−</m:t>
                        </m:r>
                        <m:r>
                          <a:rPr lang="en-ZA" sz="2000" b="0" i="1" smtClean="0">
                            <a:latin typeface="Cambria Math" panose="02040503050406030204" pitchFamily="18" charset="0"/>
                          </a:rPr>
                          <m:t>7</m:t>
                        </m:r>
                      </m:sup>
                    </m:sSup>
                  </m:oMath>
                </a14:m>
                <a:r>
                  <a:rPr lang="en-ZA" sz="2000" dirty="0" smtClean="0"/>
                  <a:t>A for the same electric field between the electrodes.</a:t>
                </a:r>
              </a:p>
              <a:p>
                <a:pPr marL="0" indent="0">
                  <a:buNone/>
                </a:pPr>
                <a:r>
                  <a:rPr lang="en-ZA" sz="2000" dirty="0" smtClean="0"/>
                  <a:t>a. Calculate </a:t>
                </a:r>
                <a:r>
                  <a:rPr lang="el-GR" sz="2000" dirty="0" smtClean="0"/>
                  <a:t>α</a:t>
                </a:r>
                <a:r>
                  <a:rPr lang="en-ZA" sz="2000" dirty="0" smtClean="0"/>
                  <a:t> for the gas (</a:t>
                </a:r>
                <a:r>
                  <a:rPr lang="en-ZA" sz="1800" b="1" i="1" dirty="0" err="1" smtClean="0"/>
                  <a:t>ans</a:t>
                </a:r>
                <a:r>
                  <a:rPr lang="en-ZA" sz="1800" b="1" i="1" dirty="0" smtClean="0"/>
                  <a:t>: 460.5 electrons/m</a:t>
                </a:r>
                <a:r>
                  <a:rPr lang="en-ZA" sz="2000" b="1" dirty="0" smtClean="0"/>
                  <a:t>)</a:t>
                </a:r>
              </a:p>
              <a:p>
                <a:pPr marL="0" indent="0">
                  <a:buNone/>
                </a:pPr>
                <a:r>
                  <a:rPr lang="en-ZA" sz="2000" dirty="0" smtClean="0"/>
                  <a:t>b. Calculate the initial number of electrons per second </a:t>
                </a:r>
                <a:r>
                  <a:rPr lang="en-ZA" sz="1600" i="1" dirty="0" smtClean="0"/>
                  <a:t>(</a:t>
                </a:r>
                <a14:m>
                  <m:oMath xmlns:m="http://schemas.openxmlformats.org/officeDocument/2006/math">
                    <m:sSup>
                      <m:sSupPr>
                        <m:ctrlPr>
                          <a:rPr lang="en-ZA" sz="1600" b="1" i="1">
                            <a:latin typeface="Cambria Math" panose="02040503050406030204" pitchFamily="18" charset="0"/>
                          </a:rPr>
                        </m:ctrlPr>
                      </m:sSupPr>
                      <m:e>
                        <m:r>
                          <a:rPr lang="en-ZA" sz="1600" b="1" i="1" smtClean="0">
                            <a:latin typeface="Cambria Math" panose="02040503050406030204" pitchFamily="18" charset="0"/>
                          </a:rPr>
                          <m:t>𝟏</m:t>
                        </m:r>
                        <m:r>
                          <a:rPr lang="en-ZA" sz="1600" b="1" i="1">
                            <a:latin typeface="Cambria Math" panose="02040503050406030204" pitchFamily="18" charset="0"/>
                          </a:rPr>
                          <m:t>.</m:t>
                        </m:r>
                        <m:r>
                          <a:rPr lang="en-ZA" sz="1600" b="1" i="1" smtClean="0">
                            <a:latin typeface="Cambria Math" panose="02040503050406030204" pitchFamily="18" charset="0"/>
                          </a:rPr>
                          <m:t>𝟔𝟖𝟕</m:t>
                        </m:r>
                        <m:r>
                          <a:rPr lang="en-ZA" sz="1600" b="1" i="1">
                            <a:latin typeface="Cambria Math" panose="02040503050406030204" pitchFamily="18" charset="0"/>
                          </a:rPr>
                          <m:t>𝒙</m:t>
                        </m:r>
                        <m:r>
                          <a:rPr lang="en-ZA" sz="1600" b="1" i="1">
                            <a:latin typeface="Cambria Math" panose="02040503050406030204" pitchFamily="18" charset="0"/>
                          </a:rPr>
                          <m:t>𝟏𝟎</m:t>
                        </m:r>
                      </m:e>
                      <m:sup>
                        <m:r>
                          <a:rPr lang="en-ZA" sz="1600" b="1" i="1" smtClean="0">
                            <a:latin typeface="Cambria Math" panose="02040503050406030204" pitchFamily="18" charset="0"/>
                          </a:rPr>
                          <m:t>𝟏𝟎</m:t>
                        </m:r>
                      </m:sup>
                    </m:sSup>
                  </m:oMath>
                </a14:m>
                <a:r>
                  <a:rPr lang="en-ZA" sz="1600" b="1" i="1" dirty="0" smtClean="0"/>
                  <a:t> electr/s)</a:t>
                </a:r>
              </a:p>
              <a:p>
                <a:pPr marL="0" indent="0">
                  <a:buNone/>
                </a:pPr>
                <a:r>
                  <a:rPr lang="en-ZA" sz="2000" dirty="0" smtClean="0"/>
                  <a:t>c. Determine the electrode spacing that would result in an electron multiplication of </a:t>
                </a:r>
                <a14:m>
                  <m:oMath xmlns:m="http://schemas.openxmlformats.org/officeDocument/2006/math">
                    <m:sSup>
                      <m:sSupPr>
                        <m:ctrlPr>
                          <a:rPr lang="en-ZA" sz="2000" i="1">
                            <a:latin typeface="Cambria Math" panose="02040503050406030204" pitchFamily="18" charset="0"/>
                          </a:rPr>
                        </m:ctrlPr>
                      </m:sSupPr>
                      <m:e>
                        <m:r>
                          <a:rPr lang="en-ZA" sz="2000" i="1">
                            <a:latin typeface="Cambria Math" panose="02040503050406030204" pitchFamily="18" charset="0"/>
                          </a:rPr>
                          <m:t>10</m:t>
                        </m:r>
                      </m:e>
                      <m:sup>
                        <m:r>
                          <a:rPr lang="en-ZA" sz="2000" b="0" i="1" smtClean="0">
                            <a:latin typeface="Cambria Math" panose="02040503050406030204" pitchFamily="18" charset="0"/>
                          </a:rPr>
                          <m:t>9</m:t>
                        </m:r>
                      </m:sup>
                    </m:sSup>
                  </m:oMath>
                </a14:m>
                <a:r>
                  <a:rPr lang="en-ZA" sz="2000" dirty="0" smtClean="0"/>
                  <a:t> </a:t>
                </a:r>
                <a:r>
                  <a:rPr lang="en-ZA" sz="1800" b="1" i="1" dirty="0" smtClean="0"/>
                  <a:t>(</a:t>
                </a:r>
                <a:r>
                  <a:rPr lang="en-ZA" sz="1800" b="1" i="1" dirty="0" err="1" smtClean="0"/>
                  <a:t>ans</a:t>
                </a:r>
                <a:r>
                  <a:rPr lang="en-ZA" sz="1800" b="1" i="1" dirty="0" smtClean="0"/>
                  <a:t>: 0.045 m)</a:t>
                </a:r>
              </a:p>
              <a:p>
                <a:pPr marL="0" indent="0">
                  <a:buNone/>
                </a:pPr>
                <a:r>
                  <a:rPr lang="en-ZA" sz="2000" dirty="0" smtClean="0"/>
                  <a:t>2. Three measurements of the current between two parallel plates were 1.22, 1.82 and 2.22 of the initiating current </a:t>
                </a:r>
                <a14:m>
                  <m:oMath xmlns:m="http://schemas.openxmlformats.org/officeDocument/2006/math">
                    <m:sSub>
                      <m:sSubPr>
                        <m:ctrlPr>
                          <a:rPr lang="en-ZA" sz="2000" i="1" smtClean="0">
                            <a:latin typeface="Cambria Math" panose="02040503050406030204" pitchFamily="18" charset="0"/>
                          </a:rPr>
                        </m:ctrlPr>
                      </m:sSubPr>
                      <m:e>
                        <m:r>
                          <a:rPr lang="en-ZA" sz="2000" b="0" i="1" smtClean="0">
                            <a:latin typeface="Cambria Math" panose="02040503050406030204" pitchFamily="18" charset="0"/>
                          </a:rPr>
                          <m:t>𝐼</m:t>
                        </m:r>
                      </m:e>
                      <m:sub>
                        <m:r>
                          <a:rPr lang="en-ZA" sz="2000" b="0" i="1" smtClean="0">
                            <a:latin typeface="Cambria Math" panose="02040503050406030204" pitchFamily="18" charset="0"/>
                          </a:rPr>
                          <m:t>0</m:t>
                        </m:r>
                      </m:sub>
                    </m:sSub>
                  </m:oMath>
                </a14:m>
                <a:r>
                  <a:rPr lang="en-ZA" sz="2000" dirty="0" smtClean="0"/>
                  <a:t>  at distances 0.005, 0.01504 and 0.019 m </a:t>
                </a:r>
                <a:r>
                  <a:rPr lang="en-ZA" sz="2000" dirty="0" err="1" smtClean="0"/>
                  <a:t>repesctively</a:t>
                </a:r>
                <a:r>
                  <a:rPr lang="en-ZA" sz="2000" dirty="0" smtClean="0"/>
                  <a:t>. E/p and p were maintained constant during the measurements.</a:t>
                </a:r>
              </a:p>
              <a:p>
                <a:pPr marL="457200" indent="-457200">
                  <a:buAutoNum type="alphaLcPeriod"/>
                </a:pPr>
                <a:r>
                  <a:rPr lang="en-ZA" sz="2000" dirty="0" smtClean="0"/>
                  <a:t>Calculate the </a:t>
                </a:r>
                <a:r>
                  <a:rPr lang="en-ZA" sz="2000" dirty="0" err="1" smtClean="0"/>
                  <a:t>Towansend</a:t>
                </a:r>
                <a:r>
                  <a:rPr lang="en-ZA" sz="2000" dirty="0" smtClean="0"/>
                  <a:t> 1</a:t>
                </a:r>
                <a:r>
                  <a:rPr lang="en-ZA" sz="2000" baseline="30000" dirty="0" smtClean="0"/>
                  <a:t>st</a:t>
                </a:r>
                <a:r>
                  <a:rPr lang="en-ZA" sz="2000" dirty="0" smtClean="0"/>
                  <a:t> ionisation coefficient </a:t>
                </a:r>
                <a:r>
                  <a:rPr lang="en-ZA" sz="2000" b="1" dirty="0" smtClean="0"/>
                  <a:t>(</a:t>
                </a:r>
                <a:r>
                  <a:rPr lang="en-ZA" sz="1600" b="1" i="1" dirty="0" err="1" smtClean="0"/>
                  <a:t>ans</a:t>
                </a:r>
                <a:r>
                  <a:rPr lang="en-ZA" sz="1600" b="1" i="1" dirty="0" smtClean="0"/>
                  <a:t>: 39.8 elect/m</a:t>
                </a:r>
                <a:r>
                  <a:rPr lang="en-ZA" sz="2000" b="1" dirty="0" smtClean="0"/>
                  <a:t>)</a:t>
                </a:r>
              </a:p>
              <a:p>
                <a:pPr marL="457200" indent="-457200">
                  <a:buAutoNum type="alphaLcPeriod"/>
                </a:pPr>
                <a:r>
                  <a:rPr lang="en-ZA" sz="2000" dirty="0" smtClean="0"/>
                  <a:t>Calculate the secondary ionisation coefficient </a:t>
                </a:r>
                <a:r>
                  <a:rPr lang="en-ZA" sz="1600" b="1" i="1" dirty="0" smtClean="0"/>
                  <a:t>(</a:t>
                </a:r>
                <a:r>
                  <a:rPr lang="en-ZA" sz="1600" b="1" i="1" dirty="0" err="1" smtClean="0"/>
                  <a:t>ans</a:t>
                </a:r>
                <a:r>
                  <a:rPr lang="en-ZA" sz="1600" b="1" i="1" dirty="0" smtClean="0"/>
                  <a:t>: 0.0354)</a:t>
                </a:r>
                <a:endParaRPr lang="en-ZA" sz="1600"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8971" y="836712"/>
                <a:ext cx="8375029" cy="6021288"/>
              </a:xfrm>
              <a:blipFill>
                <a:blip r:embed="rId2"/>
                <a:stretch>
                  <a:fillRect l="-728"/>
                </a:stretch>
              </a:blipFill>
            </p:spPr>
            <p:txBody>
              <a:bodyPr/>
              <a:lstStyle/>
              <a:p>
                <a:r>
                  <a:rPr lang="en-ZA">
                    <a:noFill/>
                  </a:rPr>
                  <a:t> </a:t>
                </a:r>
              </a:p>
            </p:txBody>
          </p:sp>
        </mc:Fallback>
      </mc:AlternateContent>
    </p:spTree>
    <p:extLst>
      <p:ext uri="{BB962C8B-B14F-4D97-AF65-F5344CB8AC3E}">
        <p14:creationId xmlns:p14="http://schemas.microsoft.com/office/powerpoint/2010/main" val="19665687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88640"/>
            <a:ext cx="7848600" cy="914400"/>
          </a:xfrm>
        </p:spPr>
        <p:txBody>
          <a:bodyPr/>
          <a:lstStyle/>
          <a:p>
            <a:r>
              <a:rPr lang="en-ZA" dirty="0" smtClean="0"/>
              <a:t>The </a:t>
            </a:r>
            <a:r>
              <a:rPr lang="en-ZA" dirty="0" err="1"/>
              <a:t>P</a:t>
            </a:r>
            <a:r>
              <a:rPr lang="en-ZA" dirty="0" err="1" smtClean="0"/>
              <a:t>aschen</a:t>
            </a:r>
            <a:r>
              <a:rPr lang="en-ZA" dirty="0" smtClean="0"/>
              <a:t> law</a:t>
            </a:r>
            <a:endParaRPr lang="en-Z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3568" y="1340768"/>
                <a:ext cx="8352928" cy="4800600"/>
              </a:xfrm>
            </p:spPr>
            <p:txBody>
              <a:bodyPr/>
              <a:lstStyle/>
              <a:p>
                <a:r>
                  <a:rPr lang="en-ZA" dirty="0" smtClean="0"/>
                  <a:t>The </a:t>
                </a:r>
                <a:r>
                  <a:rPr lang="en-ZA" dirty="0" err="1" smtClean="0"/>
                  <a:t>Towsend</a:t>
                </a:r>
                <a:r>
                  <a:rPr lang="en-ZA" dirty="0" smtClean="0"/>
                  <a:t> ionisation constants, (</a:t>
                </a:r>
                <a:r>
                  <a:rPr lang="el-GR" dirty="0" smtClean="0"/>
                  <a:t>α</a:t>
                </a:r>
                <a:r>
                  <a:rPr lang="en-ZA" dirty="0" smtClean="0"/>
                  <a:t>), and (</a:t>
                </a:r>
                <a:r>
                  <a:rPr lang="el-GR" dirty="0" smtClean="0"/>
                  <a:t>ϒ</a:t>
                </a:r>
                <a:r>
                  <a:rPr lang="en-ZA" dirty="0" smtClean="0"/>
                  <a:t>) are both functions of pressure (p) and the electric field strength, (E=V/d)</a:t>
                </a:r>
              </a:p>
              <a:p>
                <a:pPr marL="0" indent="0">
                  <a:buNone/>
                </a:pPr>
                <a:endParaRPr lang="en-ZA" dirty="0" smtClean="0"/>
              </a:p>
              <a:p>
                <a:r>
                  <a:rPr lang="en-ZA" dirty="0" err="1" smtClean="0"/>
                  <a:t>Paschen</a:t>
                </a:r>
                <a:r>
                  <a:rPr lang="en-ZA" dirty="0" smtClean="0"/>
                  <a:t> law = In a uniform electric field, the </a:t>
                </a:r>
                <a:r>
                  <a:rPr lang="en-ZA" dirty="0" smtClean="0">
                    <a:solidFill>
                      <a:srgbClr val="FF0000"/>
                    </a:solidFill>
                  </a:rPr>
                  <a:t>spark-over </a:t>
                </a:r>
                <a:r>
                  <a:rPr lang="en-ZA" dirty="0">
                    <a:solidFill>
                      <a:srgbClr val="FF0000"/>
                    </a:solidFill>
                  </a:rPr>
                  <a:t>voltage </a:t>
                </a:r>
                <a:r>
                  <a:rPr lang="en-ZA" b="1" dirty="0" smtClean="0">
                    <a:solidFill>
                      <a:srgbClr val="FF0000"/>
                    </a:solidFill>
                  </a:rPr>
                  <a:t>(</a:t>
                </a:r>
                <a14:m>
                  <m:oMath xmlns:m="http://schemas.openxmlformats.org/officeDocument/2006/math">
                    <m:sSub>
                      <m:sSubPr>
                        <m:ctrlPr>
                          <a:rPr lang="en-ZA" b="1" i="1" smtClean="0">
                            <a:solidFill>
                              <a:srgbClr val="FF0000"/>
                            </a:solidFill>
                            <a:latin typeface="Cambria Math" panose="02040503050406030204" pitchFamily="18" charset="0"/>
                          </a:rPr>
                        </m:ctrlPr>
                      </m:sSubPr>
                      <m:e>
                        <m:r>
                          <a:rPr lang="en-ZA" b="1" i="1" smtClean="0">
                            <a:solidFill>
                              <a:srgbClr val="FF0000"/>
                            </a:solidFill>
                            <a:latin typeface="Cambria Math" panose="02040503050406030204" pitchFamily="18" charset="0"/>
                          </a:rPr>
                          <m:t>𝑽</m:t>
                        </m:r>
                      </m:e>
                      <m:sub>
                        <m:r>
                          <a:rPr lang="en-ZA" b="1" i="1" smtClean="0">
                            <a:solidFill>
                              <a:srgbClr val="FF0000"/>
                            </a:solidFill>
                            <a:latin typeface="Cambria Math" panose="02040503050406030204" pitchFamily="18" charset="0"/>
                          </a:rPr>
                          <m:t>𝒔</m:t>
                        </m:r>
                      </m:sub>
                    </m:sSub>
                  </m:oMath>
                </a14:m>
                <a:r>
                  <a:rPr lang="en-ZA" b="1" dirty="0" smtClean="0">
                    <a:solidFill>
                      <a:srgbClr val="FF0000"/>
                    </a:solidFill>
                  </a:rPr>
                  <a:t>)  </a:t>
                </a:r>
                <a:r>
                  <a:rPr lang="en-ZA" dirty="0"/>
                  <a:t>is </a:t>
                </a:r>
                <a:r>
                  <a:rPr lang="en-ZA" dirty="0" smtClean="0"/>
                  <a:t>a function of the product of electrode gap distance and pressure </a:t>
                </a:r>
                <a:r>
                  <a:rPr lang="en-ZA" b="1" dirty="0" smtClean="0">
                    <a:solidFill>
                      <a:srgbClr val="FF0000"/>
                    </a:solidFill>
                  </a:rPr>
                  <a:t>(</a:t>
                </a:r>
                <a14:m>
                  <m:oMath xmlns:m="http://schemas.openxmlformats.org/officeDocument/2006/math">
                    <m:r>
                      <a:rPr lang="en-ZA" b="1" i="0" smtClean="0">
                        <a:solidFill>
                          <a:srgbClr val="FF0000"/>
                        </a:solidFill>
                        <a:latin typeface="Cambria Math" panose="02040503050406030204" pitchFamily="18" charset="0"/>
                      </a:rPr>
                      <m:t>𝐩𝐝</m:t>
                    </m:r>
                  </m:oMath>
                </a14:m>
                <a:r>
                  <a:rPr lang="en-ZA" b="1" dirty="0" smtClean="0">
                    <a:solidFill>
                      <a:srgbClr val="FF0000"/>
                    </a:solidFill>
                  </a:rPr>
                  <a:t>) </a:t>
                </a:r>
                <a:r>
                  <a:rPr lang="en-ZA" dirty="0" smtClean="0"/>
                  <a:t>and is unique for each gas. </a:t>
                </a:r>
                <a:endParaRPr lang="en-Z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3568" y="1340768"/>
                <a:ext cx="8352928" cy="4800600"/>
              </a:xfrm>
              <a:blipFill>
                <a:blip r:embed="rId2"/>
                <a:stretch>
                  <a:fillRect l="-1314" t="-635" r="-1971"/>
                </a:stretch>
              </a:blipFill>
            </p:spPr>
            <p:txBody>
              <a:bodyPr/>
              <a:lstStyle/>
              <a:p>
                <a:r>
                  <a:rPr lang="en-ZA">
                    <a:noFill/>
                  </a:rPr>
                  <a:t> </a:t>
                </a:r>
              </a:p>
            </p:txBody>
          </p:sp>
        </mc:Fallback>
      </mc:AlternateContent>
    </p:spTree>
    <p:extLst>
      <p:ext uri="{BB962C8B-B14F-4D97-AF65-F5344CB8AC3E}">
        <p14:creationId xmlns:p14="http://schemas.microsoft.com/office/powerpoint/2010/main" val="12335364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222" y="116632"/>
            <a:ext cx="7848600" cy="914400"/>
          </a:xfrm>
        </p:spPr>
        <p:txBody>
          <a:bodyPr/>
          <a:lstStyle/>
          <a:p>
            <a:r>
              <a:rPr lang="en-ZA" dirty="0" err="1" smtClean="0"/>
              <a:t>Paschen</a:t>
            </a:r>
            <a:r>
              <a:rPr lang="en-ZA" dirty="0" smtClean="0"/>
              <a:t> curve for air</a:t>
            </a:r>
            <a:endParaRPr lang="en-ZA" dirty="0"/>
          </a:p>
        </p:txBody>
      </p:sp>
      <p:pic>
        <p:nvPicPr>
          <p:cNvPr id="4" name="Picture 3"/>
          <p:cNvPicPr/>
          <p:nvPr/>
        </p:nvPicPr>
        <p:blipFill>
          <a:blip r:embed="rId2" cstate="print"/>
          <a:srcRect/>
          <a:stretch>
            <a:fillRect/>
          </a:stretch>
        </p:blipFill>
        <p:spPr bwMode="auto">
          <a:xfrm>
            <a:off x="741222" y="908720"/>
            <a:ext cx="8281295" cy="5616624"/>
          </a:xfrm>
          <a:prstGeom prst="rect">
            <a:avLst/>
          </a:prstGeom>
          <a:noFill/>
          <a:ln w="9525">
            <a:noFill/>
            <a:miter lim="800000"/>
            <a:headEnd/>
            <a:tailEnd/>
          </a:ln>
        </p:spPr>
      </p:pic>
    </p:spTree>
    <p:extLst>
      <p:ext uri="{BB962C8B-B14F-4D97-AF65-F5344CB8AC3E}">
        <p14:creationId xmlns:p14="http://schemas.microsoft.com/office/powerpoint/2010/main" val="41646049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116632"/>
            <a:ext cx="7848600" cy="914400"/>
          </a:xfrm>
        </p:spPr>
        <p:txBody>
          <a:bodyPr/>
          <a:lstStyle/>
          <a:p>
            <a:r>
              <a:rPr lang="en-ZA" dirty="0" err="1" smtClean="0"/>
              <a:t>Paschen</a:t>
            </a:r>
            <a:r>
              <a:rPr lang="en-ZA" dirty="0" smtClean="0"/>
              <a:t> curves for different gases</a:t>
            </a:r>
            <a:endParaRPr lang="en-ZA"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836712"/>
            <a:ext cx="6356001" cy="5616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05657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009" y="0"/>
            <a:ext cx="7848600" cy="620688"/>
          </a:xfrm>
        </p:spPr>
        <p:txBody>
          <a:bodyPr/>
          <a:lstStyle/>
          <a:p>
            <a:r>
              <a:rPr lang="en-ZA" dirty="0" smtClean="0"/>
              <a:t>Exercise problem</a:t>
            </a:r>
            <a:endParaRPr lang="en-ZA" dirty="0"/>
          </a:p>
        </p:txBody>
      </p:sp>
      <p:sp>
        <p:nvSpPr>
          <p:cNvPr id="13" name="Rectangle 10"/>
          <p:cNvSpPr>
            <a:spLocks noChangeArrowheads="1"/>
          </p:cNvSpPr>
          <p:nvPr/>
        </p:nvSpPr>
        <p:spPr bwMode="auto">
          <a:xfrm>
            <a:off x="2267744" y="335699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graphicFrame>
        <p:nvGraphicFramePr>
          <p:cNvPr id="14" name="Object 13"/>
          <p:cNvGraphicFramePr>
            <a:graphicFrameLocks noChangeAspect="1"/>
          </p:cNvGraphicFramePr>
          <p:nvPr>
            <p:extLst>
              <p:ext uri="{D42A27DB-BD31-4B8C-83A1-F6EECF244321}">
                <p14:modId xmlns:p14="http://schemas.microsoft.com/office/powerpoint/2010/main" val="2899332965"/>
              </p:ext>
            </p:extLst>
          </p:nvPr>
        </p:nvGraphicFramePr>
        <p:xfrm>
          <a:off x="899592" y="3501008"/>
          <a:ext cx="8244408" cy="3168353"/>
        </p:xfrm>
        <a:graphic>
          <a:graphicData uri="http://schemas.openxmlformats.org/presentationml/2006/ole">
            <mc:AlternateContent xmlns:mc="http://schemas.openxmlformats.org/markup-compatibility/2006">
              <mc:Choice xmlns:v="urn:schemas-microsoft-com:vml" Requires="v">
                <p:oleObj spid="_x0000_s1040" r:id="rId3" imgW="12638213" imgH="6909258" progId="Visio.Drawing.11">
                  <p:embed/>
                </p:oleObj>
              </mc:Choice>
              <mc:Fallback>
                <p:oleObj r:id="rId3" imgW="12638213" imgH="6909258" progId="Visio.Drawing.11">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3501008"/>
                        <a:ext cx="8244408" cy="3168353"/>
                      </a:xfrm>
                      <a:prstGeom prst="rect">
                        <a:avLst/>
                      </a:prstGeom>
                      <a:noFill/>
                    </p:spPr>
                  </p:pic>
                </p:oleObj>
              </mc:Fallback>
            </mc:AlternateContent>
          </a:graphicData>
        </a:graphic>
      </p:graphicFrame>
      <p:sp>
        <p:nvSpPr>
          <p:cNvPr id="15" name="Rectangle 14"/>
          <p:cNvSpPr/>
          <p:nvPr/>
        </p:nvSpPr>
        <p:spPr>
          <a:xfrm>
            <a:off x="764932" y="620688"/>
            <a:ext cx="8364305" cy="2800767"/>
          </a:xfrm>
          <a:prstGeom prst="rect">
            <a:avLst/>
          </a:prstGeom>
        </p:spPr>
        <p:txBody>
          <a:bodyPr wrap="square">
            <a:spAutoFit/>
          </a:bodyPr>
          <a:lstStyle/>
          <a:p>
            <a:pPr marL="342900" lvl="0" indent="-342900" algn="just">
              <a:spcAft>
                <a:spcPts val="0"/>
              </a:spcAft>
              <a:buFont typeface="+mj-lt"/>
              <a:buAutoNum type="alphaLcParenBoth"/>
            </a:pPr>
            <a:r>
              <a:rPr lang="en-GB" dirty="0">
                <a:latin typeface="Times New Roman" panose="02020603050405020304" pitchFamily="18" charset="0"/>
                <a:ea typeface="Times New Roman" panose="02020603050405020304" pitchFamily="18" charset="0"/>
              </a:rPr>
              <a:t>Figure </a:t>
            </a:r>
            <a:r>
              <a:rPr lang="en-GB" dirty="0" smtClean="0">
                <a:latin typeface="Times New Roman" panose="02020603050405020304" pitchFamily="18" charset="0"/>
                <a:ea typeface="Times New Roman" panose="02020603050405020304" pitchFamily="18" charset="0"/>
              </a:rPr>
              <a:t>below </a:t>
            </a:r>
            <a:r>
              <a:rPr lang="en-GB" dirty="0">
                <a:latin typeface="Times New Roman" panose="02020603050405020304" pitchFamily="18" charset="0"/>
                <a:ea typeface="Times New Roman" panose="02020603050405020304" pitchFamily="18" charset="0"/>
              </a:rPr>
              <a:t>shows the cross section of a single turn motor coil in a stator slot. The epoxy insulation around the conductor is 3 mm thick. A manufacturing process error causes a 1 mm thick air bubble to be trapped midway in the insulated slot. </a:t>
            </a:r>
            <a:endParaRPr lang="en-ZA" dirty="0">
              <a:latin typeface="Times New Roman" panose="02020603050405020304" pitchFamily="18" charset="0"/>
              <a:ea typeface="Times New Roman" panose="02020603050405020304" pitchFamily="18" charset="0"/>
            </a:endParaRPr>
          </a:p>
          <a:p>
            <a:pPr marL="457200" algn="just">
              <a:spcAft>
                <a:spcPts val="0"/>
              </a:spcAft>
            </a:pPr>
            <a:r>
              <a:rPr lang="en-GB" dirty="0">
                <a:latin typeface="Times New Roman" panose="02020603050405020304" pitchFamily="18" charset="0"/>
                <a:ea typeface="Times New Roman" panose="02020603050405020304" pitchFamily="18" charset="0"/>
              </a:rPr>
              <a:t> </a:t>
            </a:r>
            <a:endParaRPr lang="en-ZA"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romanLcParenR"/>
            </a:pPr>
            <a:r>
              <a:rPr lang="en-GB" dirty="0">
                <a:latin typeface="Times New Roman" panose="02020603050405020304" pitchFamily="18" charset="0"/>
                <a:ea typeface="Times New Roman" panose="02020603050405020304" pitchFamily="18" charset="0"/>
              </a:rPr>
              <a:t>Assuming a pressure of 1.0 bar in the air bubble, determine the minimum RMS value of the voltage which when applied between the conductor and slot will cause partial discharge activity to commence in the bubble. The relative permittivity of the epoxy (insulating material) may be assumed to be 4</a:t>
            </a:r>
            <a:r>
              <a:rPr lang="en-GB" dirty="0" smtClean="0">
                <a:latin typeface="Times New Roman" panose="02020603050405020304" pitchFamily="18" charset="0"/>
                <a:ea typeface="Times New Roman" panose="02020603050405020304" pitchFamily="18" charset="0"/>
              </a:rPr>
              <a:t>. (</a:t>
            </a:r>
            <a:r>
              <a:rPr lang="en-GB" b="1" dirty="0" err="1" smtClean="0">
                <a:latin typeface="Times New Roman" panose="02020603050405020304" pitchFamily="18" charset="0"/>
                <a:ea typeface="Times New Roman" panose="02020603050405020304" pitchFamily="18" charset="0"/>
              </a:rPr>
              <a:t>Ans</a:t>
            </a:r>
            <a:r>
              <a:rPr lang="en-GB" b="1" dirty="0" smtClean="0">
                <a:latin typeface="Times New Roman" panose="02020603050405020304" pitchFamily="18" charset="0"/>
                <a:ea typeface="Times New Roman" panose="02020603050405020304" pitchFamily="18" charset="0"/>
              </a:rPr>
              <a:t>: 4.8 </a:t>
            </a:r>
            <a:r>
              <a:rPr lang="en-GB" b="1" dirty="0" err="1" smtClean="0">
                <a:latin typeface="Times New Roman" panose="02020603050405020304" pitchFamily="18" charset="0"/>
                <a:ea typeface="Times New Roman" panose="02020603050405020304" pitchFamily="18" charset="0"/>
              </a:rPr>
              <a:t>kV</a:t>
            </a:r>
            <a:r>
              <a:rPr lang="en-GB" sz="1400" b="1" dirty="0" err="1" smtClean="0">
                <a:latin typeface="Times New Roman" panose="02020603050405020304" pitchFamily="18" charset="0"/>
                <a:ea typeface="Times New Roman" panose="02020603050405020304" pitchFamily="18" charset="0"/>
              </a:rPr>
              <a:t>rms</a:t>
            </a:r>
            <a:r>
              <a:rPr lang="en-GB" dirty="0" smtClean="0">
                <a:latin typeface="Times New Roman" panose="02020603050405020304" pitchFamily="18" charset="0"/>
                <a:ea typeface="Times New Roman" panose="02020603050405020304" pitchFamily="18" charset="0"/>
              </a:rPr>
              <a:t>)</a:t>
            </a:r>
            <a:endParaRPr lang="en-ZA" dirty="0">
              <a:latin typeface="Times New Roman" panose="02020603050405020304" pitchFamily="18" charset="0"/>
              <a:ea typeface="Times New Roman" panose="02020603050405020304" pitchFamily="18" charset="0"/>
            </a:endParaRPr>
          </a:p>
          <a:p>
            <a:pPr marL="457200" algn="just">
              <a:spcAft>
                <a:spcPts val="0"/>
              </a:spcAft>
            </a:pPr>
            <a:r>
              <a:rPr lang="en-GB" dirty="0">
                <a:latin typeface="Times New Roman" panose="02020603050405020304" pitchFamily="18" charset="0"/>
                <a:ea typeface="Times New Roman" panose="02020603050405020304" pitchFamily="18" charset="0"/>
              </a:rPr>
              <a:t> </a:t>
            </a:r>
            <a:endParaRPr lang="en-ZA"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romanLcParenR"/>
            </a:pPr>
            <a:r>
              <a:rPr lang="en-GB" dirty="0">
                <a:latin typeface="Times New Roman" panose="02020603050405020304" pitchFamily="18" charset="0"/>
                <a:ea typeface="Times New Roman" panose="02020603050405020304" pitchFamily="18" charset="0"/>
              </a:rPr>
              <a:t>Sketch the electric field profile strength variation across the slot from the conductor through the insulation and air bubble to the opposite electrode. </a:t>
            </a:r>
            <a:endParaRPr lang="en-ZA"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873018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88640"/>
            <a:ext cx="8202488" cy="739552"/>
          </a:xfrm>
        </p:spPr>
        <p:txBody>
          <a:bodyPr/>
          <a:lstStyle/>
          <a:p>
            <a:r>
              <a:rPr lang="en-ZA" dirty="0" smtClean="0"/>
              <a:t>Townsend vs Streamer mechanisms</a:t>
            </a:r>
            <a:endParaRPr lang="en-ZA" dirty="0"/>
          </a:p>
        </p:txBody>
      </p:sp>
      <p:graphicFrame>
        <p:nvGraphicFramePr>
          <p:cNvPr id="5" name="Table 4"/>
          <p:cNvGraphicFramePr>
            <a:graphicFrameLocks noGrp="1"/>
          </p:cNvGraphicFramePr>
          <p:nvPr>
            <p:extLst/>
          </p:nvPr>
        </p:nvGraphicFramePr>
        <p:xfrm>
          <a:off x="1043608" y="1124745"/>
          <a:ext cx="7848872" cy="5328592"/>
        </p:xfrm>
        <a:graphic>
          <a:graphicData uri="http://schemas.openxmlformats.org/drawingml/2006/table">
            <a:tbl>
              <a:tblPr firstRow="1" bandRow="1">
                <a:tableStyleId>{5C22544A-7EE6-4342-B048-85BDC9FD1C3A}</a:tableStyleId>
              </a:tblPr>
              <a:tblGrid>
                <a:gridCol w="3960440">
                  <a:extLst>
                    <a:ext uri="{9D8B030D-6E8A-4147-A177-3AD203B41FA5}">
                      <a16:colId xmlns:a16="http://schemas.microsoft.com/office/drawing/2014/main" val="20000"/>
                    </a:ext>
                  </a:extLst>
                </a:gridCol>
                <a:gridCol w="3888432">
                  <a:extLst>
                    <a:ext uri="{9D8B030D-6E8A-4147-A177-3AD203B41FA5}">
                      <a16:colId xmlns:a16="http://schemas.microsoft.com/office/drawing/2014/main" val="20001"/>
                    </a:ext>
                  </a:extLst>
                </a:gridCol>
              </a:tblGrid>
              <a:tr h="475336">
                <a:tc>
                  <a:txBody>
                    <a:bodyPr/>
                    <a:lstStyle/>
                    <a:p>
                      <a:r>
                        <a:rPr lang="en-ZA" dirty="0" smtClean="0"/>
                        <a:t>Townsend</a:t>
                      </a:r>
                      <a:endParaRPr lang="en-ZA" dirty="0"/>
                    </a:p>
                  </a:txBody>
                  <a:tcPr/>
                </a:tc>
                <a:tc>
                  <a:txBody>
                    <a:bodyPr/>
                    <a:lstStyle/>
                    <a:p>
                      <a:endParaRPr lang="en-ZA" dirty="0"/>
                    </a:p>
                  </a:txBody>
                  <a:tcPr/>
                </a:tc>
                <a:extLst>
                  <a:ext uri="{0D108BD9-81ED-4DB2-BD59-A6C34878D82A}">
                    <a16:rowId xmlns:a16="http://schemas.microsoft.com/office/drawing/2014/main" val="10000"/>
                  </a:ext>
                </a:extLst>
              </a:tr>
              <a:tr h="820445">
                <a:tc>
                  <a:txBody>
                    <a:bodyPr/>
                    <a:lstStyle/>
                    <a:p>
                      <a:r>
                        <a:rPr lang="en-ZA" dirty="0" smtClean="0"/>
                        <a:t>Low </a:t>
                      </a:r>
                      <a:r>
                        <a:rPr lang="en-ZA" dirty="0" err="1" smtClean="0"/>
                        <a:t>p.d</a:t>
                      </a:r>
                      <a:r>
                        <a:rPr lang="en-ZA" dirty="0" smtClean="0"/>
                        <a:t>. (small gaps of uniform field)</a:t>
                      </a:r>
                      <a:endParaRPr lang="en-ZA" dirty="0"/>
                    </a:p>
                  </a:txBody>
                  <a:tcPr/>
                </a:tc>
                <a:tc>
                  <a:txBody>
                    <a:bodyPr/>
                    <a:lstStyle/>
                    <a:p>
                      <a:endParaRPr lang="en-ZA" dirty="0"/>
                    </a:p>
                  </a:txBody>
                  <a:tcPr/>
                </a:tc>
                <a:extLst>
                  <a:ext uri="{0D108BD9-81ED-4DB2-BD59-A6C34878D82A}">
                    <a16:rowId xmlns:a16="http://schemas.microsoft.com/office/drawing/2014/main" val="10001"/>
                  </a:ext>
                </a:extLst>
              </a:tr>
              <a:tr h="1392026">
                <a:tc>
                  <a:txBody>
                    <a:bodyPr/>
                    <a:lstStyle/>
                    <a:p>
                      <a:r>
                        <a:rPr lang="en-ZA" dirty="0" smtClean="0"/>
                        <a:t>Characterised by </a:t>
                      </a:r>
                      <a:r>
                        <a:rPr lang="el-GR" dirty="0" smtClean="0"/>
                        <a:t>ϒ</a:t>
                      </a:r>
                      <a:r>
                        <a:rPr lang="en-ZA" baseline="0" dirty="0" smtClean="0"/>
                        <a:t> feedback mechanisms thus a function of the cathode material</a:t>
                      </a:r>
                      <a:endParaRPr lang="en-ZA" dirty="0"/>
                    </a:p>
                  </a:txBody>
                  <a:tcPr/>
                </a:tc>
                <a:tc>
                  <a:txBody>
                    <a:bodyPr/>
                    <a:lstStyle/>
                    <a:p>
                      <a:endParaRPr lang="en-ZA" dirty="0"/>
                    </a:p>
                  </a:txBody>
                  <a:tcPr/>
                </a:tc>
                <a:extLst>
                  <a:ext uri="{0D108BD9-81ED-4DB2-BD59-A6C34878D82A}">
                    <a16:rowId xmlns:a16="http://schemas.microsoft.com/office/drawing/2014/main" val="10002"/>
                  </a:ext>
                </a:extLst>
              </a:tr>
              <a:tr h="1070788">
                <a:tc>
                  <a:txBody>
                    <a:bodyPr/>
                    <a:lstStyle/>
                    <a:p>
                      <a:r>
                        <a:rPr lang="en-ZA" dirty="0" smtClean="0"/>
                        <a:t>Diffuse light filling the available space</a:t>
                      </a:r>
                      <a:endParaRPr lang="en-ZA" dirty="0"/>
                    </a:p>
                  </a:txBody>
                  <a:tcPr/>
                </a:tc>
                <a:tc>
                  <a:txBody>
                    <a:bodyPr/>
                    <a:lstStyle/>
                    <a:p>
                      <a:endParaRPr lang="en-ZA" dirty="0"/>
                    </a:p>
                  </a:txBody>
                  <a:tcPr/>
                </a:tc>
                <a:extLst>
                  <a:ext uri="{0D108BD9-81ED-4DB2-BD59-A6C34878D82A}">
                    <a16:rowId xmlns:a16="http://schemas.microsoft.com/office/drawing/2014/main" val="10003"/>
                  </a:ext>
                </a:extLst>
              </a:tr>
              <a:tr h="749552">
                <a:tc>
                  <a:txBody>
                    <a:bodyPr/>
                    <a:lstStyle/>
                    <a:p>
                      <a:r>
                        <a:rPr lang="en-ZA" dirty="0" smtClean="0"/>
                        <a:t>Low temperature</a:t>
                      </a:r>
                      <a:endParaRPr lang="en-ZA" dirty="0"/>
                    </a:p>
                  </a:txBody>
                  <a:tcPr/>
                </a:tc>
                <a:tc>
                  <a:txBody>
                    <a:bodyPr/>
                    <a:lstStyle/>
                    <a:p>
                      <a:endParaRPr lang="en-ZA" dirty="0"/>
                    </a:p>
                  </a:txBody>
                  <a:tcPr/>
                </a:tc>
                <a:extLst>
                  <a:ext uri="{0D108BD9-81ED-4DB2-BD59-A6C34878D82A}">
                    <a16:rowId xmlns:a16="http://schemas.microsoft.com/office/drawing/2014/main" val="10004"/>
                  </a:ext>
                </a:extLst>
              </a:tr>
              <a:tr h="820445">
                <a:tc>
                  <a:txBody>
                    <a:bodyPr/>
                    <a:lstStyle/>
                    <a:p>
                      <a:r>
                        <a:rPr lang="en-ZA" dirty="0" smtClean="0"/>
                        <a:t>Time to breakdown order of µs (relatively long)</a:t>
                      </a:r>
                      <a:endParaRPr lang="en-ZA" dirty="0"/>
                    </a:p>
                  </a:txBody>
                  <a:tcPr/>
                </a:tc>
                <a:tc>
                  <a:txBody>
                    <a:bodyPr/>
                    <a:lstStyle/>
                    <a:p>
                      <a:endParaRPr lang="en-ZA"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400092" y="1196752"/>
            <a:ext cx="1512168"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1800" b="1" i="0" u="none" strike="noStrike" kern="1200" cap="none" spc="0" normalizeH="0" baseline="0" noProof="0" dirty="0" smtClean="0">
                <a:ln>
                  <a:noFill/>
                </a:ln>
                <a:solidFill>
                  <a:srgbClr val="C00000"/>
                </a:solidFill>
                <a:effectLst/>
                <a:uLnTx/>
                <a:uFillTx/>
                <a:latin typeface="Arial Body"/>
                <a:ea typeface="+mn-ea"/>
                <a:cs typeface="+mn-cs"/>
              </a:rPr>
              <a:t>Streamer</a:t>
            </a:r>
            <a:endParaRPr kumimoji="0" lang="en-ZA" sz="1800" b="1" i="0" u="none" strike="noStrike" kern="1200" cap="none" spc="0" normalizeH="0" baseline="0" noProof="0" dirty="0">
              <a:ln>
                <a:noFill/>
              </a:ln>
              <a:solidFill>
                <a:srgbClr val="C00000"/>
              </a:solidFill>
              <a:effectLst/>
              <a:uLnTx/>
              <a:uFillTx/>
              <a:latin typeface="Arial Body"/>
              <a:ea typeface="+mn-ea"/>
              <a:cs typeface="+mn-cs"/>
            </a:endParaRPr>
          </a:p>
        </p:txBody>
      </p:sp>
      <p:sp>
        <p:nvSpPr>
          <p:cNvPr id="6" name="TextBox 5"/>
          <p:cNvSpPr txBox="1"/>
          <p:nvPr/>
        </p:nvSpPr>
        <p:spPr>
          <a:xfrm>
            <a:off x="5076056" y="1628800"/>
            <a:ext cx="3528392"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1800" b="0" i="0" u="none" strike="noStrike" kern="1200" cap="none" spc="0" normalizeH="0" baseline="0" noProof="0" dirty="0">
                <a:ln>
                  <a:noFill/>
                </a:ln>
                <a:solidFill>
                  <a:srgbClr val="C00000"/>
                </a:solidFill>
                <a:effectLst/>
                <a:uLnTx/>
                <a:uFillTx/>
                <a:latin typeface="Arial Body"/>
                <a:ea typeface="+mn-ea"/>
                <a:cs typeface="+mn-cs"/>
              </a:rPr>
              <a:t>High </a:t>
            </a:r>
            <a:r>
              <a:rPr kumimoji="0" lang="en-ZA" sz="1800" b="0" i="0" u="none" strike="noStrike" kern="1200" cap="none" spc="0" normalizeH="0" baseline="0" noProof="0" dirty="0" err="1">
                <a:ln>
                  <a:noFill/>
                </a:ln>
                <a:solidFill>
                  <a:srgbClr val="C00000"/>
                </a:solidFill>
                <a:effectLst/>
                <a:uLnTx/>
                <a:uFillTx/>
                <a:latin typeface="Arial Body"/>
                <a:ea typeface="+mn-ea"/>
                <a:cs typeface="+mn-cs"/>
              </a:rPr>
              <a:t>p.d</a:t>
            </a:r>
            <a:r>
              <a:rPr kumimoji="0" lang="en-ZA" sz="1800" b="0" i="0" u="none" strike="noStrike" kern="1200" cap="none" spc="0" normalizeH="0" baseline="0" noProof="0" dirty="0">
                <a:ln>
                  <a:noFill/>
                </a:ln>
                <a:solidFill>
                  <a:srgbClr val="C00000"/>
                </a:solidFill>
                <a:effectLst/>
                <a:uLnTx/>
                <a:uFillTx/>
                <a:latin typeface="Arial Body"/>
                <a:ea typeface="+mn-ea"/>
                <a:cs typeface="+mn-cs"/>
              </a:rPr>
              <a:t>. (bigger gaps and in non-uniform fields)</a:t>
            </a:r>
          </a:p>
        </p:txBody>
      </p:sp>
      <p:sp>
        <p:nvSpPr>
          <p:cNvPr id="7" name="TextBox 6"/>
          <p:cNvSpPr txBox="1"/>
          <p:nvPr/>
        </p:nvSpPr>
        <p:spPr>
          <a:xfrm>
            <a:off x="5116760" y="2406466"/>
            <a:ext cx="3672408"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1800" b="0" i="0" u="none" strike="noStrike" kern="1200" cap="none" spc="0" normalizeH="0" baseline="0" noProof="0" dirty="0">
                <a:ln>
                  <a:noFill/>
                </a:ln>
                <a:solidFill>
                  <a:srgbClr val="C00000"/>
                </a:solidFill>
                <a:effectLst/>
                <a:uLnTx/>
                <a:uFillTx/>
                <a:latin typeface="Arial" charset="0"/>
                <a:ea typeface="+mn-ea"/>
                <a:cs typeface="+mn-cs"/>
              </a:rPr>
              <a:t>Characterised by </a:t>
            </a:r>
            <a:r>
              <a:rPr kumimoji="0" lang="en-ZA" sz="1800" b="0" i="0" u="none" strike="noStrike" kern="1200" cap="none" spc="0" normalizeH="0" baseline="0" noProof="0" dirty="0" smtClean="0">
                <a:ln>
                  <a:noFill/>
                </a:ln>
                <a:solidFill>
                  <a:srgbClr val="C00000"/>
                </a:solidFill>
                <a:effectLst/>
                <a:uLnTx/>
                <a:uFillTx/>
                <a:latin typeface="Arial" charset="0"/>
                <a:ea typeface="+mn-ea"/>
                <a:cs typeface="+mn-cs"/>
              </a:rPr>
              <a:t>feedback of photons </a:t>
            </a:r>
            <a:r>
              <a:rPr kumimoji="0" lang="en-ZA" sz="1800" b="0" i="0" u="none" strike="noStrike" kern="1200" cap="none" spc="0" normalizeH="0" baseline="0" noProof="0" dirty="0">
                <a:ln>
                  <a:noFill/>
                </a:ln>
                <a:solidFill>
                  <a:srgbClr val="C00000"/>
                </a:solidFill>
                <a:effectLst/>
                <a:uLnTx/>
                <a:uFillTx/>
                <a:latin typeface="Arial" charset="0"/>
                <a:ea typeface="+mn-ea"/>
                <a:cs typeface="+mn-cs"/>
              </a:rPr>
              <a:t>hitting the nearest atoms (secondary avalanches) therefore no cathode effect</a:t>
            </a:r>
          </a:p>
        </p:txBody>
      </p:sp>
      <p:sp>
        <p:nvSpPr>
          <p:cNvPr id="11" name="TextBox 10"/>
          <p:cNvSpPr txBox="1"/>
          <p:nvPr/>
        </p:nvSpPr>
        <p:spPr>
          <a:xfrm>
            <a:off x="5188768" y="3861048"/>
            <a:ext cx="3600400" cy="92333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1800" b="0" i="0" u="none" strike="noStrike" kern="1200" cap="none" spc="0" normalizeH="0" baseline="0" noProof="0" dirty="0">
                <a:ln>
                  <a:noFill/>
                </a:ln>
                <a:solidFill>
                  <a:srgbClr val="C00000"/>
                </a:solidFill>
                <a:effectLst/>
                <a:uLnTx/>
                <a:uFillTx/>
                <a:latin typeface="Arial Body"/>
                <a:ea typeface="+mn-ea"/>
                <a:cs typeface="+mn-cs"/>
              </a:rPr>
              <a:t>Filamentary, tortuous  bright channels branching at greater distances</a:t>
            </a:r>
          </a:p>
        </p:txBody>
      </p:sp>
      <p:sp>
        <p:nvSpPr>
          <p:cNvPr id="12" name="TextBox 11"/>
          <p:cNvSpPr txBox="1"/>
          <p:nvPr/>
        </p:nvSpPr>
        <p:spPr>
          <a:xfrm>
            <a:off x="5207942" y="4941168"/>
            <a:ext cx="3600400"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1800" b="0" i="0" u="none" strike="noStrike" kern="1200" cap="none" spc="0" normalizeH="0" baseline="0" noProof="0" dirty="0">
                <a:ln>
                  <a:noFill/>
                </a:ln>
                <a:solidFill>
                  <a:srgbClr val="C00000"/>
                </a:solidFill>
                <a:effectLst/>
                <a:uLnTx/>
                <a:uFillTx/>
                <a:latin typeface="Arial Body"/>
                <a:ea typeface="+mn-ea"/>
                <a:cs typeface="+mn-cs"/>
              </a:rPr>
              <a:t>High temperature 5000 to 20000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1800" b="0" i="0" u="none" strike="noStrike" kern="1200" cap="none" spc="0" normalizeH="0" baseline="0" noProof="0" dirty="0">
                <a:ln>
                  <a:noFill/>
                </a:ln>
                <a:solidFill>
                  <a:srgbClr val="C00000"/>
                </a:solidFill>
                <a:effectLst/>
                <a:uLnTx/>
                <a:uFillTx/>
                <a:latin typeface="Arial Body"/>
                <a:ea typeface="+mn-ea"/>
                <a:cs typeface="+mn-cs"/>
              </a:rPr>
              <a:t>(temp of the sun)</a:t>
            </a:r>
          </a:p>
        </p:txBody>
      </p:sp>
      <p:sp>
        <p:nvSpPr>
          <p:cNvPr id="14" name="TextBox 13"/>
          <p:cNvSpPr txBox="1"/>
          <p:nvPr/>
        </p:nvSpPr>
        <p:spPr>
          <a:xfrm>
            <a:off x="5148064" y="5733256"/>
            <a:ext cx="3528392"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1800" b="0" i="0" u="none" strike="noStrike" kern="1200" cap="none" spc="0" normalizeH="0" baseline="0" noProof="0" dirty="0">
                <a:ln>
                  <a:noFill/>
                </a:ln>
                <a:solidFill>
                  <a:srgbClr val="C00000"/>
                </a:solidFill>
                <a:effectLst/>
                <a:uLnTx/>
                <a:uFillTx/>
                <a:latin typeface="Arial Body"/>
                <a:ea typeface="+mn-ea"/>
                <a:cs typeface="+mn-cs"/>
              </a:rPr>
              <a:t>Time to breakdown order of 1 to 100 ns</a:t>
            </a:r>
          </a:p>
        </p:txBody>
      </p:sp>
    </p:spTree>
    <p:extLst>
      <p:ext uri="{BB962C8B-B14F-4D97-AF65-F5344CB8AC3E}">
        <p14:creationId xmlns:p14="http://schemas.microsoft.com/office/powerpoint/2010/main" val="375633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heel(1)">
                                      <p:cBhvr>
                                        <p:cTn id="3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11" grpId="0"/>
      <p:bldP spid="12"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Grp="1" noChangeAspect="1" noChangeArrowheads="1"/>
          </p:cNvPicPr>
          <p:nvPr>
            <p:ph idx="1"/>
          </p:nvPr>
        </p:nvPicPr>
        <p:blipFill>
          <a:blip r:embed="rId2" cstate="print"/>
          <a:srcRect/>
          <a:stretch>
            <a:fillRect/>
          </a:stretch>
        </p:blipFill>
        <p:spPr bwMode="auto">
          <a:xfrm>
            <a:off x="755576" y="188640"/>
            <a:ext cx="8280920" cy="62121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714375" y="0"/>
            <a:ext cx="8286750" cy="642938"/>
          </a:xfrm>
        </p:spPr>
        <p:txBody>
          <a:bodyPr/>
          <a:lstStyle/>
          <a:p>
            <a:r>
              <a:rPr lang="en-ZA" sz="2800" dirty="0" smtClean="0"/>
              <a:t>Typical composition of atmospheric air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95759257"/>
              </p:ext>
            </p:extLst>
          </p:nvPr>
        </p:nvGraphicFramePr>
        <p:xfrm>
          <a:off x="857249" y="764705"/>
          <a:ext cx="8143875" cy="5504552"/>
        </p:xfrm>
        <a:graphic>
          <a:graphicData uri="http://schemas.openxmlformats.org/drawingml/2006/table">
            <a:tbl>
              <a:tblPr firstRow="1" bandRow="1">
                <a:tableStyleId>{5C22544A-7EE6-4342-B048-85BDC9FD1C3A}</a:tableStyleId>
              </a:tblPr>
              <a:tblGrid>
                <a:gridCol w="1678596">
                  <a:extLst>
                    <a:ext uri="{9D8B030D-6E8A-4147-A177-3AD203B41FA5}">
                      <a16:colId xmlns:a16="http://schemas.microsoft.com/office/drawing/2014/main" val="20000"/>
                    </a:ext>
                  </a:extLst>
                </a:gridCol>
                <a:gridCol w="3344110">
                  <a:extLst>
                    <a:ext uri="{9D8B030D-6E8A-4147-A177-3AD203B41FA5}">
                      <a16:colId xmlns:a16="http://schemas.microsoft.com/office/drawing/2014/main" val="20001"/>
                    </a:ext>
                  </a:extLst>
                </a:gridCol>
                <a:gridCol w="3121169">
                  <a:extLst>
                    <a:ext uri="{9D8B030D-6E8A-4147-A177-3AD203B41FA5}">
                      <a16:colId xmlns:a16="http://schemas.microsoft.com/office/drawing/2014/main" val="20002"/>
                    </a:ext>
                  </a:extLst>
                </a:gridCol>
              </a:tblGrid>
              <a:tr h="917534">
                <a:tc>
                  <a:txBody>
                    <a:bodyPr/>
                    <a:lstStyle/>
                    <a:p>
                      <a:r>
                        <a:rPr lang="en-ZA" sz="2800" dirty="0" smtClean="0"/>
                        <a:t>Type of matter</a:t>
                      </a:r>
                      <a:endParaRPr lang="en-ZA" sz="2800" dirty="0"/>
                    </a:p>
                  </a:txBody>
                  <a:tcPr/>
                </a:tc>
                <a:tc>
                  <a:txBody>
                    <a:bodyPr/>
                    <a:lstStyle/>
                    <a:p>
                      <a:r>
                        <a:rPr lang="en-ZA" sz="2800" dirty="0" smtClean="0"/>
                        <a:t>Components</a:t>
                      </a:r>
                      <a:endParaRPr lang="en-ZA" sz="2800" dirty="0"/>
                    </a:p>
                  </a:txBody>
                  <a:tcPr/>
                </a:tc>
                <a:tc>
                  <a:txBody>
                    <a:bodyPr/>
                    <a:lstStyle/>
                    <a:p>
                      <a:r>
                        <a:rPr lang="en-ZA" sz="2800" dirty="0" smtClean="0"/>
                        <a:t>Notes</a:t>
                      </a:r>
                      <a:endParaRPr lang="en-ZA" sz="2800" dirty="0"/>
                    </a:p>
                  </a:txBody>
                  <a:tcPr/>
                </a:tc>
                <a:extLst>
                  <a:ext uri="{0D108BD9-81ED-4DB2-BD59-A6C34878D82A}">
                    <a16:rowId xmlns:a16="http://schemas.microsoft.com/office/drawing/2014/main" val="10000"/>
                  </a:ext>
                </a:extLst>
              </a:tr>
              <a:tr h="970413">
                <a:tc>
                  <a:txBody>
                    <a:bodyPr/>
                    <a:lstStyle/>
                    <a:p>
                      <a:endParaRPr lang="en-ZA" dirty="0"/>
                    </a:p>
                  </a:txBody>
                  <a:tcPr/>
                </a:tc>
                <a:tc>
                  <a:txBody>
                    <a:bodyPr/>
                    <a:lstStyle/>
                    <a:p>
                      <a:r>
                        <a:rPr lang="en-ZA" sz="1600" dirty="0" smtClean="0"/>
                        <a:t>Nitrogen – 78%</a:t>
                      </a:r>
                    </a:p>
                    <a:p>
                      <a:r>
                        <a:rPr lang="en-ZA" sz="1600" dirty="0" smtClean="0"/>
                        <a:t>Oxygen – 21%</a:t>
                      </a:r>
                    </a:p>
                    <a:p>
                      <a:r>
                        <a:rPr lang="en-ZA" sz="1600" dirty="0" smtClean="0"/>
                        <a:t>Other gases – 1%  </a:t>
                      </a:r>
                      <a:endParaRPr lang="en-ZA" dirty="0"/>
                    </a:p>
                  </a:txBody>
                  <a:tcPr/>
                </a:tc>
                <a:tc rowSpan="3">
                  <a:txBody>
                    <a:bodyPr/>
                    <a:lstStyle/>
                    <a:p>
                      <a:pPr algn="l"/>
                      <a:endParaRPr lang="en-ZA" dirty="0"/>
                    </a:p>
                  </a:txBody>
                  <a:tcPr/>
                </a:tc>
                <a:extLst>
                  <a:ext uri="{0D108BD9-81ED-4DB2-BD59-A6C34878D82A}">
                    <a16:rowId xmlns:a16="http://schemas.microsoft.com/office/drawing/2014/main" val="10001"/>
                  </a:ext>
                </a:extLst>
              </a:tr>
              <a:tr h="5329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dirty="0" smtClean="0"/>
                        <a:t>Water vapour</a:t>
                      </a:r>
                    </a:p>
                    <a:p>
                      <a:endParaRPr lang="en-ZA"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dirty="0" smtClean="0"/>
                        <a:t>Tiny water particles</a:t>
                      </a:r>
                      <a:endParaRPr lang="en-ZA" dirty="0"/>
                    </a:p>
                  </a:txBody>
                  <a:tcPr/>
                </a:tc>
                <a:tc vMerge="1">
                  <a:txBody>
                    <a:bodyPr/>
                    <a:lstStyle/>
                    <a:p>
                      <a:endParaRPr lang="en-ZA" dirty="0"/>
                    </a:p>
                  </a:txBody>
                  <a:tcPr/>
                </a:tc>
                <a:extLst>
                  <a:ext uri="{0D108BD9-81ED-4DB2-BD59-A6C34878D82A}">
                    <a16:rowId xmlns:a16="http://schemas.microsoft.com/office/drawing/2014/main" val="10002"/>
                  </a:ext>
                </a:extLst>
              </a:tr>
              <a:tr h="804573">
                <a:tc>
                  <a:txBody>
                    <a:bodyPr/>
                    <a:lstStyle/>
                    <a:p>
                      <a:r>
                        <a:rPr lang="en-ZA" sz="1600" dirty="0" smtClean="0"/>
                        <a:t>Dust</a:t>
                      </a:r>
                      <a:r>
                        <a:rPr lang="en-ZA" sz="1600" baseline="0" dirty="0" smtClean="0"/>
                        <a:t> particles</a:t>
                      </a:r>
                      <a:endParaRPr lang="en-ZA" sz="1600" dirty="0"/>
                    </a:p>
                  </a:txBody>
                  <a:tcPr/>
                </a:tc>
                <a:tc>
                  <a:txBody>
                    <a:bodyPr/>
                    <a:lstStyle/>
                    <a:p>
                      <a:r>
                        <a:rPr lang="en-ZA" sz="1600" dirty="0" smtClean="0"/>
                        <a:t>Tiny solid particles of various types floating in air</a:t>
                      </a:r>
                      <a:endParaRPr lang="en-ZA" sz="1600" dirty="0"/>
                    </a:p>
                  </a:txBody>
                  <a:tcPr/>
                </a:tc>
                <a:tc vMerge="1">
                  <a:txBody>
                    <a:bodyPr/>
                    <a:lstStyle/>
                    <a:p>
                      <a:pPr algn="l"/>
                      <a:endParaRPr lang="en-ZA" dirty="0"/>
                    </a:p>
                  </a:txBody>
                  <a:tcPr/>
                </a:tc>
                <a:extLst>
                  <a:ext uri="{0D108BD9-81ED-4DB2-BD59-A6C34878D82A}">
                    <a16:rowId xmlns:a16="http://schemas.microsoft.com/office/drawing/2014/main" val="10003"/>
                  </a:ext>
                </a:extLst>
              </a:tr>
              <a:tr h="2144606">
                <a:tc>
                  <a:txBody>
                    <a:bodyPr/>
                    <a:lstStyle/>
                    <a:p>
                      <a:r>
                        <a:rPr lang="en-ZA" sz="1600" dirty="0" smtClean="0">
                          <a:solidFill>
                            <a:schemeClr val="accent6"/>
                          </a:solidFill>
                        </a:rPr>
                        <a:t>Charged particles</a:t>
                      </a:r>
                      <a:endParaRPr lang="en-ZA" sz="1600" dirty="0">
                        <a:solidFill>
                          <a:schemeClr val="accent6"/>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sz="1600" dirty="0" smtClean="0">
                          <a:solidFill>
                            <a:schemeClr val="accent6"/>
                          </a:solidFill>
                        </a:rPr>
                        <a:t>Electrons</a:t>
                      </a:r>
                      <a:r>
                        <a:rPr lang="en-ZA" sz="1600" dirty="0" smtClean="0"/>
                        <a:t> </a:t>
                      </a:r>
                      <a:r>
                        <a:rPr lang="en-ZA" sz="1200" dirty="0" smtClean="0">
                          <a:solidFill>
                            <a:srgbClr val="FF0000"/>
                          </a:solidFill>
                        </a:rPr>
                        <a:t>(</a:t>
                      </a:r>
                      <a:r>
                        <a:rPr lang="en-US" sz="1200" dirty="0" smtClean="0">
                          <a:solidFill>
                            <a:srgbClr val="FF0000"/>
                          </a:solidFill>
                        </a:rPr>
                        <a:t>1.602 x 10</a:t>
                      </a:r>
                      <a:r>
                        <a:rPr lang="en-US" sz="1200" baseline="30000" dirty="0" smtClean="0">
                          <a:solidFill>
                            <a:srgbClr val="FF0000"/>
                          </a:solidFill>
                        </a:rPr>
                        <a:t>-19</a:t>
                      </a:r>
                      <a:r>
                        <a:rPr lang="en-US" sz="1200" dirty="0" smtClean="0">
                          <a:solidFill>
                            <a:srgbClr val="FF0000"/>
                          </a:solidFill>
                        </a:rPr>
                        <a:t>C, 9.110 x </a:t>
                      </a:r>
                      <a:r>
                        <a:rPr kumimoji="0" lang="en-US" sz="1200" b="0" i="0" u="none" strike="noStrike" kern="1200" cap="none" spc="0" normalizeH="0" baseline="0" noProof="0" dirty="0" smtClean="0">
                          <a:ln>
                            <a:noFill/>
                          </a:ln>
                          <a:solidFill>
                            <a:srgbClr val="FF0000"/>
                          </a:solidFill>
                          <a:effectLst/>
                          <a:uLnTx/>
                          <a:uFillTx/>
                          <a:latin typeface="+mn-lt"/>
                          <a:ea typeface="+mn-ea"/>
                          <a:cs typeface="+mn-cs"/>
                        </a:rPr>
                        <a:t>10</a:t>
                      </a:r>
                      <a:r>
                        <a:rPr kumimoji="0" lang="en-US" sz="1200" b="0" i="0" u="none" strike="noStrike" kern="1200" cap="none" spc="0" normalizeH="0" baseline="30000" noProof="0" dirty="0" smtClean="0">
                          <a:ln>
                            <a:noFill/>
                          </a:ln>
                          <a:solidFill>
                            <a:srgbClr val="FF0000"/>
                          </a:solidFill>
                          <a:effectLst/>
                          <a:uLnTx/>
                          <a:uFillTx/>
                          <a:latin typeface="+mn-lt"/>
                          <a:ea typeface="+mn-ea"/>
                          <a:cs typeface="+mn-cs"/>
                        </a:rPr>
                        <a:t>-28</a:t>
                      </a:r>
                      <a:r>
                        <a:rPr kumimoji="0" lang="en-US" sz="1200" b="0" i="0" u="none" strike="noStrike" kern="1200" cap="none" spc="0" normalizeH="0" baseline="0" noProof="0" dirty="0" smtClean="0">
                          <a:ln>
                            <a:noFill/>
                          </a:ln>
                          <a:solidFill>
                            <a:srgbClr val="FF0000"/>
                          </a:solidFill>
                          <a:effectLst/>
                          <a:uLnTx/>
                          <a:uFillTx/>
                          <a:latin typeface="+mn-lt"/>
                          <a:ea typeface="+mn-ea"/>
                          <a:cs typeface="+mn-cs"/>
                        </a:rPr>
                        <a:t>g </a:t>
                      </a:r>
                      <a:r>
                        <a:rPr lang="en-US" sz="1200" dirty="0" smtClean="0">
                          <a:solidFill>
                            <a:srgbClr val="FF0000"/>
                          </a:solidFill>
                        </a:rPr>
                        <a:t>and 130 000 smaller than proton)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accent6"/>
                          </a:solidFill>
                        </a:rPr>
                        <a:t>Positive </a:t>
                      </a:r>
                      <a:r>
                        <a:rPr lang="en-US" sz="1600" baseline="0" dirty="0" smtClean="0">
                          <a:solidFill>
                            <a:schemeClr val="accent6"/>
                          </a:solidFill>
                        </a:rPr>
                        <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solidFill>
                          <a:schemeClr val="accent6"/>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solidFill>
                            <a:schemeClr val="accent6"/>
                          </a:solidFill>
                        </a:rPr>
                        <a:t>Negative ions</a:t>
                      </a:r>
                    </a:p>
                    <a:p>
                      <a:endParaRPr lang="en-ZA" sz="16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ZA" sz="1600" dirty="0" smtClean="0"/>
                        <a:t>Constantly produced &amp; recombine but under equilibrium = </a:t>
                      </a:r>
                      <a:r>
                        <a:rPr lang="en-ZA" sz="1600" dirty="0" smtClean="0">
                          <a:solidFill>
                            <a:srgbClr val="FF0000"/>
                          </a:solidFill>
                        </a:rPr>
                        <a:t>about </a:t>
                      </a:r>
                      <a:r>
                        <a:rPr lang="en-ZA" sz="1600" b="0" dirty="0" smtClean="0">
                          <a:solidFill>
                            <a:srgbClr val="FF0000"/>
                          </a:solidFill>
                        </a:rPr>
                        <a:t>10</a:t>
                      </a:r>
                      <a:r>
                        <a:rPr kumimoji="0" lang="en-US" sz="1600" b="0" i="0" u="none" strike="noStrike" kern="1200" cap="none" spc="0" normalizeH="0" baseline="30000" noProof="0" dirty="0" smtClean="0">
                          <a:ln>
                            <a:noFill/>
                          </a:ln>
                          <a:solidFill>
                            <a:srgbClr val="FF0000"/>
                          </a:solidFill>
                          <a:effectLst/>
                          <a:uLnTx/>
                          <a:uFillTx/>
                          <a:latin typeface="+mn-lt"/>
                          <a:ea typeface="+mn-ea"/>
                          <a:cs typeface="+mn-cs"/>
                        </a:rPr>
                        <a:t>3</a:t>
                      </a:r>
                      <a:r>
                        <a:rPr lang="en-ZA" sz="1600" b="0" baseline="0" dirty="0" smtClean="0">
                          <a:solidFill>
                            <a:srgbClr val="FF0000"/>
                          </a:solidFill>
                        </a:rPr>
                        <a:t> </a:t>
                      </a:r>
                      <a:r>
                        <a:rPr lang="en-US" sz="1600" b="0" dirty="0" smtClean="0">
                          <a:solidFill>
                            <a:srgbClr val="FF0000"/>
                          </a:solidFill>
                        </a:rPr>
                        <a:t>e</a:t>
                      </a:r>
                      <a:r>
                        <a:rPr lang="en-US" sz="1600" b="0" baseline="30000" dirty="0" smtClean="0">
                          <a:solidFill>
                            <a:srgbClr val="FF0000"/>
                          </a:solidFill>
                        </a:rPr>
                        <a:t>-</a:t>
                      </a:r>
                      <a:r>
                        <a:rPr lang="en-US" sz="1600" b="0" baseline="0" dirty="0" smtClean="0">
                          <a:solidFill>
                            <a:srgbClr val="FF0000"/>
                          </a:solidFill>
                        </a:rPr>
                        <a:t>/ion pairs/cm</a:t>
                      </a:r>
                      <a:r>
                        <a:rPr lang="en-US" sz="1600" b="0" baseline="30000" dirty="0" smtClean="0">
                          <a:solidFill>
                            <a:srgbClr val="FF0000"/>
                          </a:solidFill>
                        </a:rPr>
                        <a:t>3</a:t>
                      </a:r>
                    </a:p>
                    <a:p>
                      <a:pPr marL="285750" indent="-285750" algn="l">
                        <a:buFont typeface="Wingdings" panose="05000000000000000000" pitchFamily="2" charset="2"/>
                        <a:buChar char="v"/>
                      </a:pPr>
                      <a:endParaRPr lang="en-US" sz="1600" b="0" baseline="30000" dirty="0" smtClean="0"/>
                    </a:p>
                    <a:p>
                      <a:pPr marL="285750" indent="-285750" algn="l">
                        <a:buFont typeface="Wingdings" panose="05000000000000000000" pitchFamily="2" charset="2"/>
                        <a:buChar char="v"/>
                      </a:pPr>
                      <a:r>
                        <a:rPr lang="en-US" sz="1600" kern="1200" dirty="0" smtClean="0">
                          <a:solidFill>
                            <a:schemeClr val="dk1"/>
                          </a:solidFill>
                          <a:latin typeface="+mn-lt"/>
                          <a:ea typeface="+mn-ea"/>
                          <a:cs typeface="+mn-cs"/>
                        </a:rPr>
                        <a:t>Can be micro</a:t>
                      </a:r>
                      <a:r>
                        <a:rPr lang="en-US" sz="1600" kern="1200" baseline="0" dirty="0" smtClean="0">
                          <a:solidFill>
                            <a:schemeClr val="dk1"/>
                          </a:solidFill>
                          <a:latin typeface="+mn-lt"/>
                          <a:ea typeface="+mn-ea"/>
                          <a:cs typeface="+mn-cs"/>
                        </a:rPr>
                        <a:t> sized charged particles e.g. electrons attaching to dust particles</a:t>
                      </a:r>
                      <a:endParaRPr lang="en-US" sz="1600" kern="1200" dirty="0" smtClean="0">
                        <a:solidFill>
                          <a:schemeClr val="dk1"/>
                        </a:solidFill>
                        <a:latin typeface="+mn-lt"/>
                        <a:ea typeface="+mn-ea"/>
                        <a:cs typeface="+mn-cs"/>
                      </a:endParaRPr>
                    </a:p>
                    <a:p>
                      <a:pPr marL="285750" indent="-285750" algn="l">
                        <a:buFont typeface="Wingdings" panose="05000000000000000000" pitchFamily="2" charset="2"/>
                        <a:buChar char="v"/>
                      </a:pPr>
                      <a:endParaRPr lang="en-US" sz="1600" b="0" baseline="30000" dirty="0" smtClean="0"/>
                    </a:p>
                  </a:txBody>
                  <a:tcPr/>
                </a:tc>
                <a:extLst>
                  <a:ext uri="{0D108BD9-81ED-4DB2-BD59-A6C34878D82A}">
                    <a16:rowId xmlns:a16="http://schemas.microsoft.com/office/drawing/2014/main" val="10004"/>
                  </a:ext>
                </a:extLst>
              </a:tr>
            </a:tbl>
          </a:graphicData>
        </a:graphic>
      </p:graphicFrame>
      <p:sp>
        <p:nvSpPr>
          <p:cNvPr id="6164" name="TextBox 16"/>
          <p:cNvSpPr txBox="1">
            <a:spLocks noChangeArrowheads="1"/>
          </p:cNvSpPr>
          <p:nvPr/>
        </p:nvSpPr>
        <p:spPr bwMode="auto">
          <a:xfrm>
            <a:off x="5357813" y="1571625"/>
            <a:ext cx="184150" cy="338138"/>
          </a:xfrm>
          <a:prstGeom prst="rect">
            <a:avLst/>
          </a:prstGeom>
          <a:noFill/>
          <a:ln w="9525">
            <a:noFill/>
            <a:miter lim="800000"/>
            <a:headEnd/>
            <a:tailEnd/>
          </a:ln>
        </p:spPr>
        <p:txBody>
          <a:bodyPr wrap="none">
            <a:spAutoFit/>
          </a:bodyPr>
          <a:lstStyle/>
          <a:p>
            <a:endParaRPr lang="en-ZA"/>
          </a:p>
        </p:txBody>
      </p:sp>
      <p:sp>
        <p:nvSpPr>
          <p:cNvPr id="6168" name="TextBox 30"/>
          <p:cNvSpPr txBox="1">
            <a:spLocks noChangeArrowheads="1"/>
          </p:cNvSpPr>
          <p:nvPr/>
        </p:nvSpPr>
        <p:spPr bwMode="auto">
          <a:xfrm>
            <a:off x="972169" y="1909763"/>
            <a:ext cx="1871687" cy="338554"/>
          </a:xfrm>
          <a:prstGeom prst="rect">
            <a:avLst/>
          </a:prstGeom>
          <a:noFill/>
          <a:ln w="9525">
            <a:noFill/>
            <a:miter lim="800000"/>
            <a:headEnd/>
            <a:tailEnd/>
          </a:ln>
        </p:spPr>
        <p:txBody>
          <a:bodyPr wrap="square">
            <a:spAutoFit/>
          </a:bodyPr>
          <a:lstStyle/>
          <a:p>
            <a:r>
              <a:rPr lang="en-ZA" dirty="0" smtClean="0"/>
              <a:t>Gas molecules</a:t>
            </a:r>
            <a:endParaRPr lang="en-ZA" dirty="0"/>
          </a:p>
        </p:txBody>
      </p:sp>
      <p:sp>
        <p:nvSpPr>
          <p:cNvPr id="6169" name="TextBox 30"/>
          <p:cNvSpPr txBox="1">
            <a:spLocks noChangeArrowheads="1"/>
          </p:cNvSpPr>
          <p:nvPr/>
        </p:nvSpPr>
        <p:spPr bwMode="auto">
          <a:xfrm>
            <a:off x="5868144" y="2660139"/>
            <a:ext cx="2807990" cy="584775"/>
          </a:xfrm>
          <a:prstGeom prst="rect">
            <a:avLst/>
          </a:prstGeom>
          <a:noFill/>
          <a:ln w="9525">
            <a:noFill/>
            <a:miter lim="800000"/>
            <a:headEnd/>
            <a:tailEnd/>
          </a:ln>
        </p:spPr>
        <p:txBody>
          <a:bodyPr wrap="square">
            <a:spAutoFit/>
          </a:bodyPr>
          <a:lstStyle/>
          <a:p>
            <a:pPr marL="285750" indent="-285750">
              <a:buFont typeface="Wingdings" panose="05000000000000000000" pitchFamily="2" charset="2"/>
              <a:buChar char="v"/>
            </a:pPr>
            <a:r>
              <a:rPr lang="en-ZA" dirty="0" smtClean="0"/>
              <a:t>Vary with location and environmental conditions</a:t>
            </a:r>
            <a:endParaRPr lang="en-ZA" b="1" dirty="0">
              <a:latin typeface="Arial Narrow" pitchFamily="34" charset="0"/>
            </a:endParaRPr>
          </a:p>
        </p:txBody>
      </p:sp>
    </p:spTree>
    <p:extLst>
      <p:ext uri="{BB962C8B-B14F-4D97-AF65-F5344CB8AC3E}">
        <p14:creationId xmlns:p14="http://schemas.microsoft.com/office/powerpoint/2010/main" val="2227506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0"/>
            <a:ext cx="7848600" cy="914400"/>
          </a:xfrm>
        </p:spPr>
        <p:txBody>
          <a:bodyPr/>
          <a:lstStyle/>
          <a:p>
            <a:r>
              <a:rPr lang="en-ZA" sz="5400" dirty="0" smtClean="0"/>
              <a:t>Natural photo ionisation </a:t>
            </a:r>
            <a:endParaRPr lang="en-ZA" sz="5400" dirty="0"/>
          </a:p>
        </p:txBody>
      </p:sp>
      <p:pic>
        <p:nvPicPr>
          <p:cNvPr id="4" name="Picture 3"/>
          <p:cNvPicPr>
            <a:picLocks noChangeAspect="1" noChangeArrowheads="1"/>
          </p:cNvPicPr>
          <p:nvPr/>
        </p:nvPicPr>
        <p:blipFill>
          <a:blip r:embed="rId2" cstate="print"/>
          <a:srcRect/>
          <a:stretch>
            <a:fillRect/>
          </a:stretch>
        </p:blipFill>
        <p:spPr bwMode="auto">
          <a:xfrm>
            <a:off x="1226416" y="1268760"/>
            <a:ext cx="3534171" cy="4680519"/>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5364088" y="953302"/>
            <a:ext cx="3507110" cy="4832489"/>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6" name="TextBox 5"/>
              <p:cNvSpPr txBox="1"/>
              <p:nvPr/>
            </p:nvSpPr>
            <p:spPr>
              <a:xfrm>
                <a:off x="3059832" y="5949280"/>
                <a:ext cx="410445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ZA" sz="3200" b="1" i="1" smtClean="0">
                          <a:effectLst>
                            <a:outerShdw blurRad="38100" dist="38100" dir="2700000" algn="tl">
                              <a:srgbClr val="000000">
                                <a:alpha val="43137"/>
                              </a:srgbClr>
                            </a:outerShdw>
                          </a:effectLst>
                          <a:latin typeface="Cambria Math" panose="02040503050406030204" pitchFamily="18" charset="0"/>
                        </a:rPr>
                        <m:t>𝑨</m:t>
                      </m:r>
                      <m:r>
                        <a:rPr lang="en-ZA" sz="3200" b="1" i="1" smtClean="0">
                          <a:effectLst>
                            <a:outerShdw blurRad="38100" dist="38100" dir="2700000" algn="tl">
                              <a:srgbClr val="000000">
                                <a:alpha val="43137"/>
                              </a:srgbClr>
                            </a:outerShdw>
                          </a:effectLst>
                          <a:latin typeface="Cambria Math" panose="02040503050406030204" pitchFamily="18" charset="0"/>
                        </a:rPr>
                        <m:t>+</m:t>
                      </m:r>
                      <m:r>
                        <a:rPr lang="en-ZA" sz="3200" b="1" i="1" smtClean="0">
                          <a:effectLst>
                            <a:outerShdw blurRad="38100" dist="38100" dir="2700000" algn="tl">
                              <a:srgbClr val="000000">
                                <a:alpha val="43137"/>
                              </a:srgbClr>
                            </a:outerShdw>
                          </a:effectLst>
                          <a:latin typeface="Cambria Math" panose="02040503050406030204" pitchFamily="18" charset="0"/>
                        </a:rPr>
                        <m:t>𝒉𝒗</m:t>
                      </m:r>
                      <m:r>
                        <a:rPr lang="en-ZA" sz="3200" b="1" i="1" smtClean="0">
                          <a:effectLst>
                            <a:outerShdw blurRad="38100" dist="38100" dir="2700000" algn="tl">
                              <a:srgbClr val="000000">
                                <a:alpha val="43137"/>
                              </a:srgbClr>
                            </a:outerShdw>
                          </a:effectLst>
                          <a:latin typeface="Cambria Math" panose="02040503050406030204" pitchFamily="18" charset="0"/>
                        </a:rPr>
                        <m:t>=</m:t>
                      </m:r>
                      <m:sSup>
                        <m:sSupPr>
                          <m:ctrlPr>
                            <a:rPr lang="en-ZA" sz="3200" b="1" i="1" smtClean="0">
                              <a:effectLst>
                                <a:outerShdw blurRad="38100" dist="38100" dir="2700000" algn="tl">
                                  <a:srgbClr val="000000">
                                    <a:alpha val="43137"/>
                                  </a:srgbClr>
                                </a:outerShdw>
                              </a:effectLst>
                              <a:latin typeface="Cambria Math" panose="02040503050406030204" pitchFamily="18" charset="0"/>
                            </a:rPr>
                          </m:ctrlPr>
                        </m:sSupPr>
                        <m:e>
                          <m:r>
                            <a:rPr lang="en-ZA" sz="3200" b="1" i="1" smtClean="0">
                              <a:effectLst>
                                <a:outerShdw blurRad="38100" dist="38100" dir="2700000" algn="tl">
                                  <a:srgbClr val="000000">
                                    <a:alpha val="43137"/>
                                  </a:srgbClr>
                                </a:outerShdw>
                              </a:effectLst>
                              <a:latin typeface="Cambria Math" panose="02040503050406030204" pitchFamily="18" charset="0"/>
                            </a:rPr>
                            <m:t>𝑨</m:t>
                          </m:r>
                        </m:e>
                        <m:sup>
                          <m:r>
                            <a:rPr lang="en-ZA" sz="3200" b="1" i="1" smtClean="0">
                              <a:effectLst>
                                <a:outerShdw blurRad="38100" dist="38100" dir="2700000" algn="tl">
                                  <a:srgbClr val="000000">
                                    <a:alpha val="43137"/>
                                  </a:srgbClr>
                                </a:outerShdw>
                              </a:effectLst>
                              <a:latin typeface="Cambria Math" panose="02040503050406030204" pitchFamily="18" charset="0"/>
                            </a:rPr>
                            <m:t>+</m:t>
                          </m:r>
                        </m:sup>
                      </m:sSup>
                      <m:r>
                        <a:rPr lang="en-ZA" sz="3200" b="1" i="1" smtClean="0">
                          <a:effectLst>
                            <a:outerShdw blurRad="38100" dist="38100" dir="2700000" algn="tl">
                              <a:srgbClr val="000000">
                                <a:alpha val="43137"/>
                              </a:srgbClr>
                            </a:outerShdw>
                          </a:effectLst>
                          <a:latin typeface="Cambria Math" panose="02040503050406030204" pitchFamily="18" charset="0"/>
                        </a:rPr>
                        <m:t>+ </m:t>
                      </m:r>
                      <m:sSup>
                        <m:sSupPr>
                          <m:ctrlPr>
                            <a:rPr lang="en-ZA" sz="3200" b="1" i="1" smtClean="0">
                              <a:effectLst>
                                <a:outerShdw blurRad="38100" dist="38100" dir="2700000" algn="tl">
                                  <a:srgbClr val="000000">
                                    <a:alpha val="43137"/>
                                  </a:srgbClr>
                                </a:outerShdw>
                              </a:effectLst>
                              <a:latin typeface="Cambria Math" panose="02040503050406030204" pitchFamily="18" charset="0"/>
                            </a:rPr>
                          </m:ctrlPr>
                        </m:sSupPr>
                        <m:e>
                          <m:r>
                            <a:rPr lang="en-ZA" sz="3200" b="1" i="1" smtClean="0">
                              <a:effectLst>
                                <a:outerShdw blurRad="38100" dist="38100" dir="2700000" algn="tl">
                                  <a:srgbClr val="000000">
                                    <a:alpha val="43137"/>
                                  </a:srgbClr>
                                </a:outerShdw>
                              </a:effectLst>
                              <a:latin typeface="Cambria Math" panose="02040503050406030204" pitchFamily="18" charset="0"/>
                            </a:rPr>
                            <m:t>𝒆</m:t>
                          </m:r>
                        </m:e>
                        <m:sup>
                          <m:r>
                            <a:rPr lang="en-ZA" sz="3200" b="1" i="1" smtClean="0">
                              <a:effectLst>
                                <a:outerShdw blurRad="38100" dist="38100" dir="2700000" algn="tl">
                                  <a:srgbClr val="000000">
                                    <a:alpha val="43137"/>
                                  </a:srgbClr>
                                </a:outerShdw>
                              </a:effectLst>
                              <a:latin typeface="Cambria Math" panose="02040503050406030204" pitchFamily="18" charset="0"/>
                            </a:rPr>
                            <m:t>−</m:t>
                          </m:r>
                        </m:sup>
                      </m:sSup>
                    </m:oMath>
                  </m:oMathPara>
                </a14:m>
                <a:endParaRPr lang="en-ZA" sz="3200" b="1" dirty="0">
                  <a:effectLst>
                    <a:outerShdw blurRad="38100" dist="38100" dir="2700000" algn="tl">
                      <a:srgbClr val="000000">
                        <a:alpha val="43137"/>
                      </a:srgbClr>
                    </a:outerShdw>
                  </a:effectLs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059832" y="5949280"/>
                <a:ext cx="4104456" cy="584775"/>
              </a:xfrm>
              <a:prstGeom prst="rect">
                <a:avLst/>
              </a:prstGeom>
              <a:blipFill>
                <a:blip r:embed="rId4"/>
                <a:stretch>
                  <a:fillRect/>
                </a:stretch>
              </a:blipFill>
            </p:spPr>
            <p:txBody>
              <a:bodyPr/>
              <a:lstStyle/>
              <a:p>
                <a:r>
                  <a:rPr lang="en-ZA">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48968" y="5033998"/>
                <a:ext cx="5400601"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ZA" sz="4000" b="1" i="1" smtClean="0">
                          <a:solidFill>
                            <a:srgbClr val="FF0000"/>
                          </a:solidFill>
                          <a:effectLst>
                            <a:outerShdw blurRad="38100" dist="38100" dir="2700000" algn="tl">
                              <a:srgbClr val="000000">
                                <a:alpha val="43137"/>
                              </a:srgbClr>
                            </a:outerShdw>
                          </a:effectLst>
                          <a:latin typeface="Cambria Math" panose="02040503050406030204" pitchFamily="18" charset="0"/>
                        </a:rPr>
                        <m:t>𝑨</m:t>
                      </m:r>
                      <m:r>
                        <a:rPr lang="en-ZA" sz="4000" b="1" i="1" smtClean="0">
                          <a:solidFill>
                            <a:srgbClr val="FF0000"/>
                          </a:solidFill>
                          <a:effectLst>
                            <a:outerShdw blurRad="38100" dist="38100" dir="2700000" algn="tl">
                              <a:srgbClr val="000000">
                                <a:alpha val="43137"/>
                              </a:srgbClr>
                            </a:outerShdw>
                          </a:effectLst>
                          <a:latin typeface="Cambria Math" panose="02040503050406030204" pitchFamily="18" charset="0"/>
                        </a:rPr>
                        <m:t>+</m:t>
                      </m:r>
                      <m:sSup>
                        <m:sSupPr>
                          <m:ctrlPr>
                            <a:rPr lang="en-ZA" sz="4000" b="1" i="1">
                              <a:solidFill>
                                <a:srgbClr val="FF0000"/>
                              </a:solidFill>
                              <a:effectLst>
                                <a:outerShdw blurRad="38100" dist="38100" dir="2700000" algn="tl">
                                  <a:srgbClr val="000000">
                                    <a:alpha val="43137"/>
                                  </a:srgbClr>
                                </a:outerShdw>
                              </a:effectLst>
                              <a:latin typeface="Cambria Math" panose="02040503050406030204" pitchFamily="18" charset="0"/>
                            </a:rPr>
                          </m:ctrlPr>
                        </m:sSupPr>
                        <m:e>
                          <m:r>
                            <a:rPr lang="en-ZA" sz="4000" b="1" i="1">
                              <a:solidFill>
                                <a:srgbClr val="FF0000"/>
                              </a:solidFill>
                              <a:effectLst>
                                <a:outerShdw blurRad="38100" dist="38100" dir="2700000" algn="tl">
                                  <a:srgbClr val="000000">
                                    <a:alpha val="43137"/>
                                  </a:srgbClr>
                                </a:outerShdw>
                              </a:effectLst>
                              <a:latin typeface="Cambria Math" panose="02040503050406030204" pitchFamily="18" charset="0"/>
                            </a:rPr>
                            <m:t>𝒆</m:t>
                          </m:r>
                        </m:e>
                        <m:sup>
                          <m:r>
                            <a:rPr lang="en-ZA" sz="4000" b="1" i="1">
                              <a:solidFill>
                                <a:srgbClr val="FF0000"/>
                              </a:solidFill>
                              <a:effectLst>
                                <a:outerShdw blurRad="38100" dist="38100" dir="2700000" algn="tl">
                                  <a:srgbClr val="000000">
                                    <a:alpha val="43137"/>
                                  </a:srgbClr>
                                </a:outerShdw>
                              </a:effectLst>
                              <a:latin typeface="Cambria Math" panose="02040503050406030204" pitchFamily="18" charset="0"/>
                            </a:rPr>
                            <m:t>−</m:t>
                          </m:r>
                        </m:sup>
                      </m:sSup>
                      <m:r>
                        <a:rPr lang="en-ZA" sz="4000" b="1" i="1" smtClean="0">
                          <a:solidFill>
                            <a:srgbClr val="FF0000"/>
                          </a:solidFill>
                          <a:effectLst>
                            <a:outerShdw blurRad="38100" dist="38100" dir="2700000" algn="tl">
                              <a:srgbClr val="000000">
                                <a:alpha val="43137"/>
                              </a:srgbClr>
                            </a:outerShdw>
                          </a:effectLst>
                          <a:latin typeface="Cambria Math" panose="02040503050406030204" pitchFamily="18" charset="0"/>
                        </a:rPr>
                        <m:t>=</m:t>
                      </m:r>
                      <m:sSup>
                        <m:sSupPr>
                          <m:ctrlPr>
                            <a:rPr lang="en-ZA" sz="4000" b="1" i="1" smtClean="0">
                              <a:solidFill>
                                <a:srgbClr val="FF0000"/>
                              </a:solidFill>
                              <a:effectLst>
                                <a:outerShdw blurRad="38100" dist="38100" dir="2700000" algn="tl">
                                  <a:srgbClr val="000000">
                                    <a:alpha val="43137"/>
                                  </a:srgbClr>
                                </a:outerShdw>
                              </a:effectLst>
                              <a:latin typeface="Cambria Math" panose="02040503050406030204" pitchFamily="18" charset="0"/>
                            </a:rPr>
                          </m:ctrlPr>
                        </m:sSupPr>
                        <m:e>
                          <m:r>
                            <a:rPr lang="en-ZA" sz="4000" b="1" i="1" smtClean="0">
                              <a:solidFill>
                                <a:srgbClr val="FF0000"/>
                              </a:solidFill>
                              <a:effectLst>
                                <a:outerShdw blurRad="38100" dist="38100" dir="2700000" algn="tl">
                                  <a:srgbClr val="000000">
                                    <a:alpha val="43137"/>
                                  </a:srgbClr>
                                </a:outerShdw>
                              </a:effectLst>
                              <a:latin typeface="Cambria Math" panose="02040503050406030204" pitchFamily="18" charset="0"/>
                            </a:rPr>
                            <m:t>𝑨</m:t>
                          </m:r>
                        </m:e>
                        <m:sup>
                          <m:r>
                            <a:rPr lang="en-ZA" sz="4000" b="1" i="1" smtClean="0">
                              <a:solidFill>
                                <a:srgbClr val="FF0000"/>
                              </a:solidFill>
                              <a:effectLst>
                                <a:outerShdw blurRad="38100" dist="38100" dir="2700000" algn="tl">
                                  <a:srgbClr val="000000">
                                    <a:alpha val="43137"/>
                                  </a:srgbClr>
                                </a:outerShdw>
                              </a:effectLst>
                              <a:latin typeface="Cambria Math" panose="02040503050406030204" pitchFamily="18" charset="0"/>
                            </a:rPr>
                            <m:t>+</m:t>
                          </m:r>
                        </m:sup>
                      </m:sSup>
                      <m:r>
                        <a:rPr lang="en-ZA" sz="4000" b="1" i="1" smtClean="0">
                          <a:solidFill>
                            <a:srgbClr val="FF0000"/>
                          </a:solidFill>
                          <a:effectLst>
                            <a:outerShdw blurRad="38100" dist="38100" dir="2700000" algn="tl">
                              <a:srgbClr val="000000">
                                <a:alpha val="43137"/>
                              </a:srgbClr>
                            </a:outerShdw>
                          </a:effectLst>
                          <a:latin typeface="Cambria Math" panose="02040503050406030204" pitchFamily="18" charset="0"/>
                        </a:rPr>
                        <m:t>+ </m:t>
                      </m:r>
                      <m:sSup>
                        <m:sSupPr>
                          <m:ctrlPr>
                            <a:rPr lang="en-ZA" sz="4000" b="1" i="1" smtClean="0">
                              <a:solidFill>
                                <a:srgbClr val="FF0000"/>
                              </a:solidFill>
                              <a:effectLst>
                                <a:outerShdw blurRad="38100" dist="38100" dir="2700000" algn="tl">
                                  <a:srgbClr val="000000">
                                    <a:alpha val="43137"/>
                                  </a:srgbClr>
                                </a:outerShdw>
                              </a:effectLst>
                              <a:latin typeface="Cambria Math" panose="02040503050406030204" pitchFamily="18" charset="0"/>
                            </a:rPr>
                          </m:ctrlPr>
                        </m:sSupPr>
                        <m:e>
                          <m:r>
                            <a:rPr lang="en-ZA" sz="4000" b="1" i="1" smtClean="0">
                              <a:solidFill>
                                <a:srgbClr val="FF0000"/>
                              </a:solidFill>
                              <a:effectLst>
                                <a:outerShdw blurRad="38100" dist="38100" dir="2700000" algn="tl">
                                  <a:srgbClr val="000000">
                                    <a:alpha val="43137"/>
                                  </a:srgbClr>
                                </a:outerShdw>
                              </a:effectLst>
                              <a:latin typeface="Cambria Math" panose="02040503050406030204" pitchFamily="18" charset="0"/>
                            </a:rPr>
                            <m:t>𝟐</m:t>
                          </m:r>
                          <m:r>
                            <a:rPr lang="en-ZA" sz="4000" b="1" i="1" smtClean="0">
                              <a:solidFill>
                                <a:srgbClr val="FF0000"/>
                              </a:solidFill>
                              <a:effectLst>
                                <a:outerShdw blurRad="38100" dist="38100" dir="2700000" algn="tl">
                                  <a:srgbClr val="000000">
                                    <a:alpha val="43137"/>
                                  </a:srgbClr>
                                </a:outerShdw>
                              </a:effectLst>
                              <a:latin typeface="Cambria Math" panose="02040503050406030204" pitchFamily="18" charset="0"/>
                            </a:rPr>
                            <m:t>𝒆</m:t>
                          </m:r>
                        </m:e>
                        <m:sup>
                          <m:r>
                            <a:rPr lang="en-ZA" sz="4000" b="1" i="1" smtClean="0">
                              <a:solidFill>
                                <a:srgbClr val="FF0000"/>
                              </a:solidFill>
                              <a:effectLst>
                                <a:outerShdw blurRad="38100" dist="38100" dir="2700000" algn="tl">
                                  <a:srgbClr val="000000">
                                    <a:alpha val="43137"/>
                                  </a:srgbClr>
                                </a:outerShdw>
                              </a:effectLst>
                              <a:latin typeface="Cambria Math" panose="02040503050406030204" pitchFamily="18" charset="0"/>
                            </a:rPr>
                            <m:t>−</m:t>
                          </m:r>
                        </m:sup>
                      </m:sSup>
                    </m:oMath>
                  </m:oMathPara>
                </a14:m>
                <a:endParaRPr lang="en-ZA" sz="4000" b="1" dirty="0">
                  <a:effectLst>
                    <a:outerShdw blurRad="38100" dist="38100" dir="2700000" algn="tl">
                      <a:srgbClr val="000000">
                        <a:alpha val="43137"/>
                      </a:srgbClr>
                    </a:outerShdw>
                  </a:effectLs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8968" y="5033998"/>
                <a:ext cx="5400601" cy="707886"/>
              </a:xfrm>
              <a:prstGeom prst="rect">
                <a:avLst/>
              </a:prstGeom>
              <a:blipFill>
                <a:blip r:embed="rId2"/>
                <a:stretch>
                  <a:fillRect/>
                </a:stretch>
              </a:blipFill>
            </p:spPr>
            <p:txBody>
              <a:bodyPr/>
              <a:lstStyle/>
              <a:p>
                <a:r>
                  <a:rPr lang="en-ZA">
                    <a:noFill/>
                  </a:rPr>
                  <a:t> </a:t>
                </a:r>
              </a:p>
            </p:txBody>
          </p:sp>
        </mc:Fallback>
      </mc:AlternateContent>
      <p:sp>
        <p:nvSpPr>
          <p:cNvPr id="5" name="Title 1"/>
          <p:cNvSpPr>
            <a:spLocks noGrp="1"/>
          </p:cNvSpPr>
          <p:nvPr>
            <p:ph type="title"/>
          </p:nvPr>
        </p:nvSpPr>
        <p:spPr>
          <a:xfrm>
            <a:off x="683568" y="44624"/>
            <a:ext cx="8532440" cy="818762"/>
          </a:xfrm>
        </p:spPr>
        <p:txBody>
          <a:bodyPr/>
          <a:lstStyle/>
          <a:p>
            <a:r>
              <a:rPr lang="en-ZA" sz="4400" dirty="0" smtClean="0"/>
              <a:t>Ionisation processes</a:t>
            </a:r>
            <a:endParaRPr lang="en-ZA" sz="4400" dirty="0"/>
          </a:p>
        </p:txBody>
      </p:sp>
      <mc:AlternateContent xmlns:mc="http://schemas.openxmlformats.org/markup-compatibility/2006" xmlns:a14="http://schemas.microsoft.com/office/drawing/2010/main">
        <mc:Choice Requires="a14">
          <p:sp>
            <p:nvSpPr>
              <p:cNvPr id="6" name="TextBox 5"/>
              <p:cNvSpPr txBox="1"/>
              <p:nvPr/>
            </p:nvSpPr>
            <p:spPr>
              <a:xfrm>
                <a:off x="834655" y="891728"/>
                <a:ext cx="504056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ZA" sz="4000" b="1" i="1" smtClean="0">
                          <a:effectLst>
                            <a:outerShdw blurRad="38100" dist="38100" dir="2700000" algn="tl">
                              <a:srgbClr val="000000">
                                <a:alpha val="43137"/>
                              </a:srgbClr>
                            </a:outerShdw>
                          </a:effectLst>
                          <a:latin typeface="Cambria Math" panose="02040503050406030204" pitchFamily="18" charset="0"/>
                        </a:rPr>
                        <m:t>𝑨</m:t>
                      </m:r>
                      <m:r>
                        <a:rPr lang="en-ZA" sz="4000" b="1" i="1" smtClean="0">
                          <a:effectLst>
                            <a:outerShdw blurRad="38100" dist="38100" dir="2700000" algn="tl">
                              <a:srgbClr val="000000">
                                <a:alpha val="43137"/>
                              </a:srgbClr>
                            </a:outerShdw>
                          </a:effectLst>
                          <a:latin typeface="Cambria Math" panose="02040503050406030204" pitchFamily="18" charset="0"/>
                        </a:rPr>
                        <m:t>+</m:t>
                      </m:r>
                      <m:sSup>
                        <m:sSupPr>
                          <m:ctrlPr>
                            <a:rPr lang="en-ZA" sz="4000" b="1" i="1">
                              <a:solidFill>
                                <a:srgbClr val="000000"/>
                              </a:solidFill>
                              <a:effectLst>
                                <a:outerShdw blurRad="38100" dist="38100" dir="2700000" algn="tl">
                                  <a:srgbClr val="000000">
                                    <a:alpha val="43137"/>
                                  </a:srgbClr>
                                </a:outerShdw>
                              </a:effectLst>
                              <a:latin typeface="Cambria Math" panose="02040503050406030204" pitchFamily="18" charset="0"/>
                            </a:rPr>
                          </m:ctrlPr>
                        </m:sSupPr>
                        <m:e>
                          <m:r>
                            <a:rPr lang="en-ZA" sz="4000" b="1" i="1">
                              <a:solidFill>
                                <a:srgbClr val="000000"/>
                              </a:solidFill>
                              <a:effectLst>
                                <a:outerShdw blurRad="38100" dist="38100" dir="2700000" algn="tl">
                                  <a:srgbClr val="000000">
                                    <a:alpha val="43137"/>
                                  </a:srgbClr>
                                </a:outerShdw>
                              </a:effectLst>
                              <a:latin typeface="Cambria Math" panose="02040503050406030204" pitchFamily="18" charset="0"/>
                            </a:rPr>
                            <m:t>𝒆</m:t>
                          </m:r>
                        </m:e>
                        <m:sup>
                          <m:r>
                            <a:rPr lang="en-ZA" sz="4000" b="1" i="1">
                              <a:solidFill>
                                <a:srgbClr val="000000"/>
                              </a:solidFill>
                              <a:effectLst>
                                <a:outerShdw blurRad="38100" dist="38100" dir="2700000" algn="tl">
                                  <a:srgbClr val="000000">
                                    <a:alpha val="43137"/>
                                  </a:srgbClr>
                                </a:outerShdw>
                              </a:effectLst>
                              <a:latin typeface="Cambria Math" panose="02040503050406030204" pitchFamily="18" charset="0"/>
                            </a:rPr>
                            <m:t>−</m:t>
                          </m:r>
                        </m:sup>
                      </m:sSup>
                      <m:r>
                        <a:rPr lang="en-ZA" sz="4000" b="1" i="1" smtClean="0">
                          <a:solidFill>
                            <a:srgbClr val="000000"/>
                          </a:solidFill>
                          <a:effectLst>
                            <a:outerShdw blurRad="38100" dist="38100" dir="2700000" algn="tl">
                              <a:srgbClr val="000000">
                                <a:alpha val="43137"/>
                              </a:srgbClr>
                            </a:outerShdw>
                          </a:effectLst>
                          <a:latin typeface="Cambria Math" panose="02040503050406030204" pitchFamily="18" charset="0"/>
                        </a:rPr>
                        <m:t>=</m:t>
                      </m:r>
                      <m:sSup>
                        <m:sSupPr>
                          <m:ctrlPr>
                            <a:rPr lang="en-ZA" sz="4000" b="1" i="1" smtClean="0">
                              <a:effectLst>
                                <a:outerShdw blurRad="38100" dist="38100" dir="2700000" algn="tl">
                                  <a:srgbClr val="000000">
                                    <a:alpha val="43137"/>
                                  </a:srgbClr>
                                </a:outerShdw>
                              </a:effectLst>
                              <a:latin typeface="Cambria Math" panose="02040503050406030204" pitchFamily="18" charset="0"/>
                            </a:rPr>
                          </m:ctrlPr>
                        </m:sSupPr>
                        <m:e>
                          <m:r>
                            <a:rPr lang="en-ZA" sz="4000" b="1" i="1" smtClean="0">
                              <a:effectLst>
                                <a:outerShdw blurRad="38100" dist="38100" dir="2700000" algn="tl">
                                  <a:srgbClr val="000000">
                                    <a:alpha val="43137"/>
                                  </a:srgbClr>
                                </a:outerShdw>
                              </a:effectLst>
                              <a:latin typeface="Cambria Math" panose="02040503050406030204" pitchFamily="18" charset="0"/>
                            </a:rPr>
                            <m:t>𝑨</m:t>
                          </m:r>
                        </m:e>
                        <m:sup>
                          <m:r>
                            <a:rPr lang="en-ZA" sz="4000" b="1" i="1" smtClean="0">
                              <a:effectLst>
                                <a:outerShdw blurRad="38100" dist="38100" dir="2700000" algn="tl">
                                  <a:srgbClr val="000000">
                                    <a:alpha val="43137"/>
                                  </a:srgbClr>
                                </a:outerShdw>
                              </a:effectLst>
                              <a:latin typeface="Cambria Math" panose="02040503050406030204" pitchFamily="18" charset="0"/>
                            </a:rPr>
                            <m:t>∗</m:t>
                          </m:r>
                        </m:sup>
                      </m:sSup>
                      <m:r>
                        <a:rPr lang="en-ZA" sz="4000" b="1" i="1" smtClean="0">
                          <a:effectLst>
                            <a:outerShdw blurRad="38100" dist="38100" dir="2700000" algn="tl">
                              <a:srgbClr val="000000">
                                <a:alpha val="43137"/>
                              </a:srgbClr>
                            </a:outerShdw>
                          </a:effectLst>
                          <a:latin typeface="Cambria Math" panose="02040503050406030204" pitchFamily="18" charset="0"/>
                        </a:rPr>
                        <m:t>+ </m:t>
                      </m:r>
                      <m:sSup>
                        <m:sSupPr>
                          <m:ctrlPr>
                            <a:rPr lang="en-ZA" sz="4000" b="1" i="1" smtClean="0">
                              <a:effectLst>
                                <a:outerShdw blurRad="38100" dist="38100" dir="2700000" algn="tl">
                                  <a:srgbClr val="000000">
                                    <a:alpha val="43137"/>
                                  </a:srgbClr>
                                </a:outerShdw>
                              </a:effectLst>
                              <a:latin typeface="Cambria Math" panose="02040503050406030204" pitchFamily="18" charset="0"/>
                            </a:rPr>
                          </m:ctrlPr>
                        </m:sSupPr>
                        <m:e>
                          <m:r>
                            <a:rPr lang="en-ZA" sz="4000" b="1" i="1" smtClean="0">
                              <a:effectLst>
                                <a:outerShdw blurRad="38100" dist="38100" dir="2700000" algn="tl">
                                  <a:srgbClr val="000000">
                                    <a:alpha val="43137"/>
                                  </a:srgbClr>
                                </a:outerShdw>
                              </a:effectLst>
                              <a:latin typeface="Cambria Math" panose="02040503050406030204" pitchFamily="18" charset="0"/>
                            </a:rPr>
                            <m:t>𝒆</m:t>
                          </m:r>
                        </m:e>
                        <m:sup>
                          <m:r>
                            <a:rPr lang="en-ZA" sz="4000" b="1" i="1" smtClean="0">
                              <a:effectLst>
                                <a:outerShdw blurRad="38100" dist="38100" dir="2700000" algn="tl">
                                  <a:srgbClr val="000000">
                                    <a:alpha val="43137"/>
                                  </a:srgbClr>
                                </a:outerShdw>
                              </a:effectLst>
                              <a:latin typeface="Cambria Math" panose="02040503050406030204" pitchFamily="18" charset="0"/>
                            </a:rPr>
                            <m:t>−</m:t>
                          </m:r>
                        </m:sup>
                      </m:sSup>
                    </m:oMath>
                  </m:oMathPara>
                </a14:m>
                <a:endParaRPr lang="en-ZA" sz="4000" b="1" dirty="0">
                  <a:effectLst>
                    <a:outerShdw blurRad="38100" dist="38100" dir="2700000" algn="tl">
                      <a:srgbClr val="000000">
                        <a:alpha val="43137"/>
                      </a:srgbClr>
                    </a:outerShdw>
                  </a:effectLs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34655" y="891728"/>
                <a:ext cx="5040560" cy="707886"/>
              </a:xfrm>
              <a:prstGeom prst="rect">
                <a:avLst/>
              </a:prstGeom>
              <a:blipFill>
                <a:blip r:embed="rId3"/>
                <a:stretch>
                  <a:fillRect/>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87115" y="1831883"/>
                <a:ext cx="4104456"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ZA" sz="4000" b="1" i="1" smtClean="0">
                              <a:effectLst>
                                <a:outerShdw blurRad="38100" dist="38100" dir="2700000" algn="tl">
                                  <a:srgbClr val="000000">
                                    <a:alpha val="43137"/>
                                  </a:srgbClr>
                                </a:outerShdw>
                              </a:effectLst>
                              <a:latin typeface="Cambria Math" panose="02040503050406030204" pitchFamily="18" charset="0"/>
                            </a:rPr>
                          </m:ctrlPr>
                        </m:sSupPr>
                        <m:e>
                          <m:r>
                            <a:rPr lang="en-ZA" sz="4000" b="1" i="1" smtClean="0">
                              <a:effectLst>
                                <a:outerShdw blurRad="38100" dist="38100" dir="2700000" algn="tl">
                                  <a:srgbClr val="000000">
                                    <a:alpha val="43137"/>
                                  </a:srgbClr>
                                </a:outerShdw>
                              </a:effectLst>
                              <a:latin typeface="Cambria Math" panose="02040503050406030204" pitchFamily="18" charset="0"/>
                            </a:rPr>
                            <m:t>𝑨</m:t>
                          </m:r>
                        </m:e>
                        <m:sup>
                          <m:r>
                            <a:rPr lang="en-ZA" sz="4000" b="1" i="1" smtClean="0">
                              <a:effectLst>
                                <a:outerShdw blurRad="38100" dist="38100" dir="2700000" algn="tl">
                                  <a:srgbClr val="000000">
                                    <a:alpha val="43137"/>
                                  </a:srgbClr>
                                </a:outerShdw>
                              </a:effectLst>
                              <a:latin typeface="Cambria Math" panose="02040503050406030204" pitchFamily="18" charset="0"/>
                            </a:rPr>
                            <m:t>∗</m:t>
                          </m:r>
                        </m:sup>
                      </m:sSup>
                      <m:r>
                        <a:rPr lang="en-ZA" sz="4000" b="1" i="1" smtClean="0">
                          <a:effectLst>
                            <a:outerShdw blurRad="38100" dist="38100" dir="2700000" algn="tl">
                              <a:srgbClr val="000000">
                                <a:alpha val="43137"/>
                              </a:srgbClr>
                            </a:outerShdw>
                          </a:effectLst>
                          <a:latin typeface="Cambria Math" panose="02040503050406030204" pitchFamily="18" charset="0"/>
                        </a:rPr>
                        <m:t>=</m:t>
                      </m:r>
                      <m:r>
                        <a:rPr lang="en-ZA" sz="4000" b="1" i="1" smtClean="0">
                          <a:effectLst>
                            <a:outerShdw blurRad="38100" dist="38100" dir="2700000" algn="tl">
                              <a:srgbClr val="000000">
                                <a:alpha val="43137"/>
                              </a:srgbClr>
                            </a:outerShdw>
                          </a:effectLst>
                          <a:latin typeface="Cambria Math" panose="02040503050406030204" pitchFamily="18" charset="0"/>
                        </a:rPr>
                        <m:t>𝑨</m:t>
                      </m:r>
                      <m:r>
                        <a:rPr lang="en-ZA" sz="4000" b="1" i="1" smtClean="0">
                          <a:effectLst>
                            <a:outerShdw blurRad="38100" dist="38100" dir="2700000" algn="tl">
                              <a:srgbClr val="000000">
                                <a:alpha val="43137"/>
                              </a:srgbClr>
                            </a:outerShdw>
                          </a:effectLst>
                          <a:latin typeface="Cambria Math" panose="02040503050406030204" pitchFamily="18" charset="0"/>
                        </a:rPr>
                        <m:t>+</m:t>
                      </m:r>
                      <m:r>
                        <a:rPr lang="en-ZA" sz="4000" b="1" i="1" smtClean="0">
                          <a:effectLst>
                            <a:outerShdw blurRad="38100" dist="38100" dir="2700000" algn="tl">
                              <a:srgbClr val="000000">
                                <a:alpha val="43137"/>
                              </a:srgbClr>
                            </a:outerShdw>
                          </a:effectLst>
                          <a:latin typeface="Cambria Math" panose="02040503050406030204" pitchFamily="18" charset="0"/>
                        </a:rPr>
                        <m:t>𝒉𝒗</m:t>
                      </m:r>
                    </m:oMath>
                  </m:oMathPara>
                </a14:m>
                <a:endParaRPr lang="en-ZA" sz="4000" b="1" dirty="0">
                  <a:effectLst>
                    <a:outerShdw blurRad="38100" dist="38100" dir="2700000" algn="tl">
                      <a:srgbClr val="000000">
                        <a:alpha val="43137"/>
                      </a:srgbClr>
                    </a:outerShdw>
                  </a:effectLs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87115" y="1831883"/>
                <a:ext cx="4104456" cy="707886"/>
              </a:xfrm>
              <a:prstGeom prst="rect">
                <a:avLst/>
              </a:prstGeom>
              <a:blipFill>
                <a:blip r:embed="rId4"/>
                <a:stretch>
                  <a:fillRect/>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50382" y="2639065"/>
                <a:ext cx="4104456"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ZA" sz="4000" b="1" i="1" smtClean="0">
                          <a:effectLst>
                            <a:outerShdw blurRad="38100" dist="38100" dir="2700000" algn="tl">
                              <a:srgbClr val="000000">
                                <a:alpha val="43137"/>
                              </a:srgbClr>
                            </a:outerShdw>
                          </a:effectLst>
                          <a:latin typeface="Cambria Math" panose="02040503050406030204" pitchFamily="18" charset="0"/>
                        </a:rPr>
                        <m:t>𝑨</m:t>
                      </m:r>
                      <m:r>
                        <a:rPr lang="en-ZA" sz="4000" b="1" i="1" smtClean="0">
                          <a:effectLst>
                            <a:outerShdw blurRad="38100" dist="38100" dir="2700000" algn="tl">
                              <a:srgbClr val="000000">
                                <a:alpha val="43137"/>
                              </a:srgbClr>
                            </a:outerShdw>
                          </a:effectLst>
                          <a:latin typeface="Cambria Math" panose="02040503050406030204" pitchFamily="18" charset="0"/>
                        </a:rPr>
                        <m:t>+</m:t>
                      </m:r>
                      <m:sSup>
                        <m:sSupPr>
                          <m:ctrlPr>
                            <a:rPr lang="en-ZA" sz="4000" b="1" i="1" smtClean="0">
                              <a:effectLst>
                                <a:outerShdw blurRad="38100" dist="38100" dir="2700000" algn="tl">
                                  <a:srgbClr val="000000">
                                    <a:alpha val="43137"/>
                                  </a:srgbClr>
                                </a:outerShdw>
                              </a:effectLst>
                              <a:latin typeface="Cambria Math" panose="02040503050406030204" pitchFamily="18" charset="0"/>
                            </a:rPr>
                          </m:ctrlPr>
                        </m:sSupPr>
                        <m:e>
                          <m:r>
                            <a:rPr lang="en-ZA" sz="4000" b="1" i="1" smtClean="0">
                              <a:effectLst>
                                <a:outerShdw blurRad="38100" dist="38100" dir="2700000" algn="tl">
                                  <a:srgbClr val="000000">
                                    <a:alpha val="43137"/>
                                  </a:srgbClr>
                                </a:outerShdw>
                              </a:effectLst>
                              <a:latin typeface="Cambria Math" panose="02040503050406030204" pitchFamily="18" charset="0"/>
                            </a:rPr>
                            <m:t>𝒆</m:t>
                          </m:r>
                        </m:e>
                        <m:sup>
                          <m:r>
                            <a:rPr lang="en-ZA" sz="4000" b="1" i="1" smtClean="0">
                              <a:effectLst>
                                <a:outerShdw blurRad="38100" dist="38100" dir="2700000" algn="tl">
                                  <a:srgbClr val="000000">
                                    <a:alpha val="43137"/>
                                  </a:srgbClr>
                                </a:outerShdw>
                              </a:effectLst>
                              <a:latin typeface="Cambria Math" panose="02040503050406030204" pitchFamily="18" charset="0"/>
                            </a:rPr>
                            <m:t>−</m:t>
                          </m:r>
                        </m:sup>
                      </m:sSup>
                      <m:r>
                        <a:rPr lang="en-ZA" sz="4000" b="1" i="1" smtClean="0">
                          <a:effectLst>
                            <a:outerShdw blurRad="38100" dist="38100" dir="2700000" algn="tl">
                              <a:srgbClr val="000000">
                                <a:alpha val="43137"/>
                              </a:srgbClr>
                            </a:outerShdw>
                          </a:effectLst>
                          <a:latin typeface="Cambria Math" panose="02040503050406030204" pitchFamily="18" charset="0"/>
                        </a:rPr>
                        <m:t>=</m:t>
                      </m:r>
                      <m:sSup>
                        <m:sSupPr>
                          <m:ctrlPr>
                            <a:rPr lang="en-ZA" sz="4000" b="1" i="1" smtClean="0">
                              <a:effectLst>
                                <a:outerShdw blurRad="38100" dist="38100" dir="2700000" algn="tl">
                                  <a:srgbClr val="000000">
                                    <a:alpha val="43137"/>
                                  </a:srgbClr>
                                </a:outerShdw>
                              </a:effectLst>
                              <a:latin typeface="Cambria Math" panose="02040503050406030204" pitchFamily="18" charset="0"/>
                            </a:rPr>
                          </m:ctrlPr>
                        </m:sSupPr>
                        <m:e>
                          <m:r>
                            <a:rPr lang="en-ZA" sz="4000" b="1" i="1" smtClean="0">
                              <a:effectLst>
                                <a:outerShdw blurRad="38100" dist="38100" dir="2700000" algn="tl">
                                  <a:srgbClr val="000000">
                                    <a:alpha val="43137"/>
                                  </a:srgbClr>
                                </a:outerShdw>
                              </a:effectLst>
                              <a:latin typeface="Cambria Math" panose="02040503050406030204" pitchFamily="18" charset="0"/>
                            </a:rPr>
                            <m:t>𝑨</m:t>
                          </m:r>
                        </m:e>
                        <m:sup>
                          <m:r>
                            <a:rPr lang="en-ZA" sz="4000" b="1" i="1" smtClean="0">
                              <a:effectLst>
                                <a:outerShdw blurRad="38100" dist="38100" dir="2700000" algn="tl">
                                  <a:srgbClr val="000000">
                                    <a:alpha val="43137"/>
                                  </a:srgbClr>
                                </a:outerShdw>
                              </a:effectLst>
                              <a:latin typeface="Cambria Math" panose="02040503050406030204" pitchFamily="18" charset="0"/>
                            </a:rPr>
                            <m:t>−</m:t>
                          </m:r>
                        </m:sup>
                      </m:sSup>
                    </m:oMath>
                  </m:oMathPara>
                </a14:m>
                <a:endParaRPr lang="en-ZA" sz="4000" b="1" dirty="0">
                  <a:effectLst>
                    <a:outerShdw blurRad="38100" dist="38100" dir="2700000" algn="tl">
                      <a:srgbClr val="000000">
                        <a:alpha val="43137"/>
                      </a:srgbClr>
                    </a:outerShdw>
                  </a:effectLs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50382" y="2639065"/>
                <a:ext cx="4104456" cy="707886"/>
              </a:xfrm>
              <a:prstGeom prst="rect">
                <a:avLst/>
              </a:prstGeom>
              <a:blipFill>
                <a:blip r:embed="rId5"/>
                <a:stretch>
                  <a:fillRect/>
                </a:stretch>
              </a:blipFill>
            </p:spPr>
            <p:txBody>
              <a:bodyPr/>
              <a:lstStyle/>
              <a:p>
                <a:r>
                  <a:rPr lang="en-ZA">
                    <a:noFill/>
                  </a:rPr>
                  <a:t> </a:t>
                </a:r>
              </a:p>
            </p:txBody>
          </p:sp>
        </mc:Fallback>
      </mc:AlternateContent>
      <p:sp>
        <p:nvSpPr>
          <p:cNvPr id="3" name="TextBox 2"/>
          <p:cNvSpPr txBox="1"/>
          <p:nvPr/>
        </p:nvSpPr>
        <p:spPr>
          <a:xfrm>
            <a:off x="6032307" y="2809842"/>
            <a:ext cx="2136333" cy="523220"/>
          </a:xfrm>
          <a:prstGeom prst="rect">
            <a:avLst/>
          </a:prstGeom>
          <a:noFill/>
        </p:spPr>
        <p:txBody>
          <a:bodyPr wrap="square" rtlCol="0">
            <a:spAutoFit/>
          </a:bodyPr>
          <a:lstStyle/>
          <a:p>
            <a:r>
              <a:rPr lang="en-ZA" sz="2800" dirty="0" smtClean="0">
                <a:effectLst>
                  <a:outerShdw blurRad="38100" dist="38100" dir="2700000" algn="tl">
                    <a:srgbClr val="000000">
                      <a:alpha val="43137"/>
                    </a:srgbClr>
                  </a:outerShdw>
                </a:effectLst>
              </a:rPr>
              <a:t>Attachment</a:t>
            </a:r>
            <a:endParaRPr lang="en-ZA" sz="2800"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10" name="TextBox 9"/>
              <p:cNvSpPr txBox="1"/>
              <p:nvPr/>
            </p:nvSpPr>
            <p:spPr>
              <a:xfrm>
                <a:off x="504361" y="3406721"/>
                <a:ext cx="4104456"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ZA" sz="4000" b="1" i="1" smtClean="0">
                              <a:effectLst>
                                <a:outerShdw blurRad="38100" dist="38100" dir="2700000" algn="tl">
                                  <a:srgbClr val="000000">
                                    <a:alpha val="43137"/>
                                  </a:srgbClr>
                                </a:outerShdw>
                              </a:effectLst>
                              <a:latin typeface="Cambria Math" panose="02040503050406030204" pitchFamily="18" charset="0"/>
                            </a:rPr>
                          </m:ctrlPr>
                        </m:sSupPr>
                        <m:e>
                          <m:r>
                            <a:rPr lang="en-ZA" sz="4000" b="1" i="1" smtClean="0">
                              <a:effectLst>
                                <a:outerShdw blurRad="38100" dist="38100" dir="2700000" algn="tl">
                                  <a:srgbClr val="000000">
                                    <a:alpha val="43137"/>
                                  </a:srgbClr>
                                </a:outerShdw>
                              </a:effectLst>
                              <a:latin typeface="Cambria Math" panose="02040503050406030204" pitchFamily="18" charset="0"/>
                            </a:rPr>
                            <m:t>𝑨</m:t>
                          </m:r>
                        </m:e>
                        <m:sup>
                          <m:r>
                            <a:rPr lang="en-ZA" sz="4000" b="1" i="1" smtClean="0">
                              <a:effectLst>
                                <a:outerShdw blurRad="38100" dist="38100" dir="2700000" algn="tl">
                                  <a:srgbClr val="000000">
                                    <a:alpha val="43137"/>
                                  </a:srgbClr>
                                </a:outerShdw>
                              </a:effectLst>
                              <a:latin typeface="Cambria Math" panose="02040503050406030204" pitchFamily="18" charset="0"/>
                            </a:rPr>
                            <m:t>−</m:t>
                          </m:r>
                        </m:sup>
                      </m:sSup>
                      <m:r>
                        <a:rPr lang="en-ZA" sz="4000" b="1" i="1" smtClean="0">
                          <a:effectLst>
                            <a:outerShdw blurRad="38100" dist="38100" dir="2700000" algn="tl">
                              <a:srgbClr val="000000">
                                <a:alpha val="43137"/>
                              </a:srgbClr>
                            </a:outerShdw>
                          </a:effectLst>
                          <a:latin typeface="Cambria Math" panose="02040503050406030204" pitchFamily="18" charset="0"/>
                        </a:rPr>
                        <m:t>=</m:t>
                      </m:r>
                      <m:r>
                        <a:rPr lang="en-ZA" sz="4000" b="1" i="1" smtClean="0">
                          <a:effectLst>
                            <a:outerShdw blurRad="38100" dist="38100" dir="2700000" algn="tl">
                              <a:srgbClr val="000000">
                                <a:alpha val="43137"/>
                              </a:srgbClr>
                            </a:outerShdw>
                          </a:effectLst>
                          <a:latin typeface="Cambria Math" panose="02040503050406030204" pitchFamily="18" charset="0"/>
                        </a:rPr>
                        <m:t>𝑨</m:t>
                      </m:r>
                      <m:r>
                        <a:rPr lang="en-ZA" sz="4000" b="1" i="1" smtClean="0">
                          <a:effectLst>
                            <a:outerShdw blurRad="38100" dist="38100" dir="2700000" algn="tl">
                              <a:srgbClr val="000000">
                                <a:alpha val="43137"/>
                              </a:srgbClr>
                            </a:outerShdw>
                          </a:effectLst>
                          <a:latin typeface="Cambria Math" panose="02040503050406030204" pitchFamily="18" charset="0"/>
                        </a:rPr>
                        <m:t>+</m:t>
                      </m:r>
                      <m:sSup>
                        <m:sSupPr>
                          <m:ctrlPr>
                            <a:rPr lang="en-ZA" sz="4000" b="1" i="1" smtClean="0">
                              <a:effectLst>
                                <a:outerShdw blurRad="38100" dist="38100" dir="2700000" algn="tl">
                                  <a:srgbClr val="000000">
                                    <a:alpha val="43137"/>
                                  </a:srgbClr>
                                </a:outerShdw>
                              </a:effectLst>
                              <a:latin typeface="Cambria Math" panose="02040503050406030204" pitchFamily="18" charset="0"/>
                            </a:rPr>
                          </m:ctrlPr>
                        </m:sSupPr>
                        <m:e>
                          <m:r>
                            <a:rPr lang="en-ZA" sz="4000" b="1" i="1" smtClean="0">
                              <a:effectLst>
                                <a:outerShdw blurRad="38100" dist="38100" dir="2700000" algn="tl">
                                  <a:srgbClr val="000000">
                                    <a:alpha val="43137"/>
                                  </a:srgbClr>
                                </a:outerShdw>
                              </a:effectLst>
                              <a:latin typeface="Cambria Math" panose="02040503050406030204" pitchFamily="18" charset="0"/>
                            </a:rPr>
                            <m:t>𝒆</m:t>
                          </m:r>
                        </m:e>
                        <m:sup>
                          <m:r>
                            <a:rPr lang="en-ZA" sz="4000" b="1" i="1" smtClean="0">
                              <a:effectLst>
                                <a:outerShdw blurRad="38100" dist="38100" dir="2700000" algn="tl">
                                  <a:srgbClr val="000000">
                                    <a:alpha val="43137"/>
                                  </a:srgbClr>
                                </a:outerShdw>
                              </a:effectLst>
                              <a:latin typeface="Cambria Math" panose="02040503050406030204" pitchFamily="18" charset="0"/>
                            </a:rPr>
                            <m:t>−</m:t>
                          </m:r>
                        </m:sup>
                      </m:sSup>
                    </m:oMath>
                  </m:oMathPara>
                </a14:m>
                <a:endParaRPr lang="en-ZA" sz="4000" b="1" dirty="0">
                  <a:effectLst>
                    <a:outerShdw blurRad="38100" dist="38100" dir="2700000" algn="tl">
                      <a:srgbClr val="000000">
                        <a:alpha val="43137"/>
                      </a:srgbClr>
                    </a:outerShdw>
                  </a:effectLs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04361" y="3406721"/>
                <a:ext cx="4104456" cy="707886"/>
              </a:xfrm>
              <a:prstGeom prst="rect">
                <a:avLst/>
              </a:prstGeom>
              <a:blipFill>
                <a:blip r:embed="rId6"/>
                <a:stretch>
                  <a:fillRect/>
                </a:stretch>
              </a:blipFill>
            </p:spPr>
            <p:txBody>
              <a:bodyPr/>
              <a:lstStyle/>
              <a:p>
                <a:r>
                  <a:rPr lang="en-ZA">
                    <a:noFill/>
                  </a:rPr>
                  <a:t> </a:t>
                </a:r>
              </a:p>
            </p:txBody>
          </p:sp>
        </mc:Fallback>
      </mc:AlternateContent>
      <p:sp>
        <p:nvSpPr>
          <p:cNvPr id="11" name="TextBox 10"/>
          <p:cNvSpPr txBox="1"/>
          <p:nvPr/>
        </p:nvSpPr>
        <p:spPr>
          <a:xfrm>
            <a:off x="6032307" y="3589309"/>
            <a:ext cx="2592288" cy="523220"/>
          </a:xfrm>
          <a:prstGeom prst="rect">
            <a:avLst/>
          </a:prstGeom>
          <a:noFill/>
        </p:spPr>
        <p:txBody>
          <a:bodyPr wrap="square" rtlCol="0">
            <a:spAutoFit/>
          </a:bodyPr>
          <a:lstStyle/>
          <a:p>
            <a:r>
              <a:rPr lang="en-ZA" sz="2800" dirty="0" smtClean="0">
                <a:effectLst>
                  <a:outerShdw blurRad="38100" dist="38100" dir="2700000" algn="tl">
                    <a:srgbClr val="000000">
                      <a:alpha val="43137"/>
                    </a:srgbClr>
                  </a:outerShdw>
                </a:effectLst>
              </a:rPr>
              <a:t>Detachment</a:t>
            </a:r>
            <a:endParaRPr lang="en-ZA" sz="2800" dirty="0">
              <a:effectLst>
                <a:outerShdw blurRad="38100" dist="38100" dir="2700000" algn="tl">
                  <a:srgbClr val="000000">
                    <a:alpha val="43137"/>
                  </a:srgbClr>
                </a:outerShdw>
              </a:effectLst>
            </a:endParaRPr>
          </a:p>
        </p:txBody>
      </p:sp>
      <p:sp>
        <p:nvSpPr>
          <p:cNvPr id="12" name="TextBox 11"/>
          <p:cNvSpPr txBox="1"/>
          <p:nvPr/>
        </p:nvSpPr>
        <p:spPr>
          <a:xfrm>
            <a:off x="6032307" y="2030376"/>
            <a:ext cx="2322544" cy="523220"/>
          </a:xfrm>
          <a:prstGeom prst="rect">
            <a:avLst/>
          </a:prstGeom>
          <a:noFill/>
        </p:spPr>
        <p:txBody>
          <a:bodyPr wrap="square" rtlCol="0">
            <a:spAutoFit/>
          </a:bodyPr>
          <a:lstStyle/>
          <a:p>
            <a:r>
              <a:rPr lang="en-ZA" sz="2800" dirty="0" smtClean="0">
                <a:effectLst>
                  <a:outerShdw blurRad="38100" dist="38100" dir="2700000" algn="tl">
                    <a:srgbClr val="000000">
                      <a:alpha val="43137"/>
                    </a:srgbClr>
                  </a:outerShdw>
                </a:effectLst>
              </a:rPr>
              <a:t>De-excitation</a:t>
            </a:r>
            <a:endParaRPr lang="en-ZA" sz="2800" dirty="0">
              <a:effectLst>
                <a:outerShdw blurRad="38100" dist="38100" dir="2700000" algn="tl">
                  <a:srgbClr val="000000">
                    <a:alpha val="43137"/>
                  </a:srgbClr>
                </a:outerShdw>
              </a:effectLst>
            </a:endParaRPr>
          </a:p>
        </p:txBody>
      </p:sp>
      <p:sp>
        <p:nvSpPr>
          <p:cNvPr id="13" name="TextBox 12"/>
          <p:cNvSpPr txBox="1"/>
          <p:nvPr/>
        </p:nvSpPr>
        <p:spPr>
          <a:xfrm>
            <a:off x="5964772" y="5070527"/>
            <a:ext cx="2592288" cy="954107"/>
          </a:xfrm>
          <a:prstGeom prst="rect">
            <a:avLst/>
          </a:prstGeom>
          <a:noFill/>
        </p:spPr>
        <p:txBody>
          <a:bodyPr wrap="square" rtlCol="0">
            <a:spAutoFit/>
          </a:bodyPr>
          <a:lstStyle/>
          <a:p>
            <a:r>
              <a:rPr lang="en-ZA" sz="2800" dirty="0" smtClean="0">
                <a:solidFill>
                  <a:srgbClr val="FF0000"/>
                </a:solidFill>
                <a:effectLst>
                  <a:outerShdw blurRad="38100" dist="38100" dir="2700000" algn="tl">
                    <a:srgbClr val="000000">
                      <a:alpha val="43137"/>
                    </a:srgbClr>
                  </a:outerShdw>
                </a:effectLst>
              </a:rPr>
              <a:t>Ionisation by collision</a:t>
            </a:r>
            <a:endParaRPr lang="en-ZA" sz="2800" dirty="0">
              <a:solidFill>
                <a:srgbClr val="FF0000"/>
              </a:solidFill>
              <a:effectLst>
                <a:outerShdw blurRad="38100" dist="38100" dir="2700000" algn="tl">
                  <a:srgbClr val="000000">
                    <a:alpha val="43137"/>
                  </a:srgbClr>
                </a:outerShdw>
              </a:effectLst>
            </a:endParaRPr>
          </a:p>
        </p:txBody>
      </p:sp>
      <p:sp>
        <p:nvSpPr>
          <p:cNvPr id="14" name="TextBox 13"/>
          <p:cNvSpPr txBox="1"/>
          <p:nvPr/>
        </p:nvSpPr>
        <p:spPr>
          <a:xfrm>
            <a:off x="5998065" y="1068262"/>
            <a:ext cx="2391027" cy="523220"/>
          </a:xfrm>
          <a:prstGeom prst="rect">
            <a:avLst/>
          </a:prstGeom>
          <a:noFill/>
        </p:spPr>
        <p:txBody>
          <a:bodyPr wrap="square" rtlCol="0">
            <a:spAutoFit/>
          </a:bodyPr>
          <a:lstStyle/>
          <a:p>
            <a:r>
              <a:rPr lang="en-ZA" sz="2800" dirty="0" smtClean="0">
                <a:effectLst>
                  <a:outerShdw blurRad="38100" dist="38100" dir="2700000" algn="tl">
                    <a:srgbClr val="000000">
                      <a:alpha val="43137"/>
                    </a:srgbClr>
                  </a:outerShdw>
                </a:effectLst>
              </a:rPr>
              <a:t>Excitation</a:t>
            </a:r>
            <a:endParaRPr lang="en-ZA" sz="2800"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16" name="TextBox 15"/>
              <p:cNvSpPr txBox="1"/>
              <p:nvPr/>
            </p:nvSpPr>
            <p:spPr>
              <a:xfrm>
                <a:off x="533204" y="4145217"/>
                <a:ext cx="5400601"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ZA" sz="4000" b="1" i="1" smtClean="0">
                          <a:effectLst>
                            <a:outerShdw blurRad="38100" dist="38100" dir="2700000" algn="tl">
                              <a:srgbClr val="000000">
                                <a:alpha val="43137"/>
                              </a:srgbClr>
                            </a:outerShdw>
                          </a:effectLst>
                          <a:latin typeface="Cambria Math" panose="02040503050406030204" pitchFamily="18" charset="0"/>
                        </a:rPr>
                        <m:t>𝑨</m:t>
                      </m:r>
                      <m:r>
                        <a:rPr lang="en-ZA" sz="4000" b="1" i="1" smtClean="0">
                          <a:effectLst>
                            <a:outerShdw blurRad="38100" dist="38100" dir="2700000" algn="tl">
                              <a:srgbClr val="000000">
                                <a:alpha val="43137"/>
                              </a:srgbClr>
                            </a:outerShdw>
                          </a:effectLst>
                          <a:latin typeface="Cambria Math" panose="02040503050406030204" pitchFamily="18" charset="0"/>
                        </a:rPr>
                        <m:t>+</m:t>
                      </m:r>
                      <m:r>
                        <a:rPr lang="en-ZA" sz="4000" b="1" i="1" smtClean="0">
                          <a:effectLst>
                            <a:outerShdw blurRad="38100" dist="38100" dir="2700000" algn="tl">
                              <a:srgbClr val="000000">
                                <a:alpha val="43137"/>
                              </a:srgbClr>
                            </a:outerShdw>
                          </a:effectLst>
                          <a:latin typeface="Cambria Math" panose="02040503050406030204" pitchFamily="18" charset="0"/>
                        </a:rPr>
                        <m:t>𝒉𝒆𝒂𝒕</m:t>
                      </m:r>
                      <m:r>
                        <a:rPr lang="en-ZA" sz="4000" b="1" i="1" smtClean="0">
                          <a:effectLst>
                            <a:outerShdw blurRad="38100" dist="38100" dir="2700000" algn="tl">
                              <a:srgbClr val="000000">
                                <a:alpha val="43137"/>
                              </a:srgbClr>
                            </a:outerShdw>
                          </a:effectLst>
                          <a:latin typeface="Cambria Math" panose="02040503050406030204" pitchFamily="18" charset="0"/>
                        </a:rPr>
                        <m:t>=</m:t>
                      </m:r>
                      <m:sSup>
                        <m:sSupPr>
                          <m:ctrlPr>
                            <a:rPr lang="en-ZA" sz="4000" b="1" i="1" smtClean="0">
                              <a:effectLst>
                                <a:outerShdw blurRad="38100" dist="38100" dir="2700000" algn="tl">
                                  <a:srgbClr val="000000">
                                    <a:alpha val="43137"/>
                                  </a:srgbClr>
                                </a:outerShdw>
                              </a:effectLst>
                              <a:latin typeface="Cambria Math" panose="02040503050406030204" pitchFamily="18" charset="0"/>
                            </a:rPr>
                          </m:ctrlPr>
                        </m:sSupPr>
                        <m:e>
                          <m:r>
                            <a:rPr lang="en-ZA" sz="4000" b="1" i="1" smtClean="0">
                              <a:effectLst>
                                <a:outerShdw blurRad="38100" dist="38100" dir="2700000" algn="tl">
                                  <a:srgbClr val="000000">
                                    <a:alpha val="43137"/>
                                  </a:srgbClr>
                                </a:outerShdw>
                              </a:effectLst>
                              <a:latin typeface="Cambria Math" panose="02040503050406030204" pitchFamily="18" charset="0"/>
                            </a:rPr>
                            <m:t>𝑨</m:t>
                          </m:r>
                        </m:e>
                        <m:sup>
                          <m:r>
                            <a:rPr lang="en-ZA" sz="4000" b="1" i="1" smtClean="0">
                              <a:effectLst>
                                <a:outerShdw blurRad="38100" dist="38100" dir="2700000" algn="tl">
                                  <a:srgbClr val="000000">
                                    <a:alpha val="43137"/>
                                  </a:srgbClr>
                                </a:outerShdw>
                              </a:effectLst>
                              <a:latin typeface="Cambria Math" panose="02040503050406030204" pitchFamily="18" charset="0"/>
                            </a:rPr>
                            <m:t>+</m:t>
                          </m:r>
                        </m:sup>
                      </m:sSup>
                      <m:r>
                        <a:rPr lang="en-ZA" sz="4000" b="1" i="1" smtClean="0">
                          <a:effectLst>
                            <a:outerShdw blurRad="38100" dist="38100" dir="2700000" algn="tl">
                              <a:srgbClr val="000000">
                                <a:alpha val="43137"/>
                              </a:srgbClr>
                            </a:outerShdw>
                          </a:effectLst>
                          <a:latin typeface="Cambria Math" panose="02040503050406030204" pitchFamily="18" charset="0"/>
                        </a:rPr>
                        <m:t>+ </m:t>
                      </m:r>
                      <m:sSup>
                        <m:sSupPr>
                          <m:ctrlPr>
                            <a:rPr lang="en-ZA" sz="4000" b="1" i="1" smtClean="0">
                              <a:effectLst>
                                <a:outerShdw blurRad="38100" dist="38100" dir="2700000" algn="tl">
                                  <a:srgbClr val="000000">
                                    <a:alpha val="43137"/>
                                  </a:srgbClr>
                                </a:outerShdw>
                              </a:effectLst>
                              <a:latin typeface="Cambria Math" panose="02040503050406030204" pitchFamily="18" charset="0"/>
                            </a:rPr>
                          </m:ctrlPr>
                        </m:sSupPr>
                        <m:e>
                          <m:r>
                            <a:rPr lang="en-ZA" sz="4000" b="1" i="1" smtClean="0">
                              <a:effectLst>
                                <a:outerShdw blurRad="38100" dist="38100" dir="2700000" algn="tl">
                                  <a:srgbClr val="000000">
                                    <a:alpha val="43137"/>
                                  </a:srgbClr>
                                </a:outerShdw>
                              </a:effectLst>
                              <a:latin typeface="Cambria Math" panose="02040503050406030204" pitchFamily="18" charset="0"/>
                            </a:rPr>
                            <m:t>𝒆</m:t>
                          </m:r>
                        </m:e>
                        <m:sup>
                          <m:r>
                            <a:rPr lang="en-ZA" sz="4000" b="1" i="1" smtClean="0">
                              <a:effectLst>
                                <a:outerShdw blurRad="38100" dist="38100" dir="2700000" algn="tl">
                                  <a:srgbClr val="000000">
                                    <a:alpha val="43137"/>
                                  </a:srgbClr>
                                </a:outerShdw>
                              </a:effectLst>
                              <a:latin typeface="Cambria Math" panose="02040503050406030204" pitchFamily="18" charset="0"/>
                            </a:rPr>
                            <m:t>−</m:t>
                          </m:r>
                        </m:sup>
                      </m:sSup>
                    </m:oMath>
                  </m:oMathPara>
                </a14:m>
                <a:endParaRPr lang="en-ZA" sz="4000" b="1" dirty="0">
                  <a:effectLst>
                    <a:outerShdw blurRad="38100" dist="38100" dir="2700000" algn="tl">
                      <a:srgbClr val="000000">
                        <a:alpha val="43137"/>
                      </a:srgbClr>
                    </a:outerShdw>
                  </a:effectLs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33204" y="4145217"/>
                <a:ext cx="5400601" cy="707886"/>
              </a:xfrm>
              <a:prstGeom prst="rect">
                <a:avLst/>
              </a:prstGeom>
              <a:blipFill>
                <a:blip r:embed="rId7"/>
                <a:stretch>
                  <a:fillRect/>
                </a:stretch>
              </a:blipFill>
            </p:spPr>
            <p:txBody>
              <a:bodyPr/>
              <a:lstStyle/>
              <a:p>
                <a:r>
                  <a:rPr lang="en-ZA">
                    <a:noFill/>
                  </a:rPr>
                  <a:t> </a:t>
                </a:r>
              </a:p>
            </p:txBody>
          </p:sp>
        </mc:Fallback>
      </mc:AlternateContent>
      <p:sp>
        <p:nvSpPr>
          <p:cNvPr id="17" name="TextBox 16"/>
          <p:cNvSpPr txBox="1"/>
          <p:nvPr/>
        </p:nvSpPr>
        <p:spPr>
          <a:xfrm>
            <a:off x="5914711" y="4342431"/>
            <a:ext cx="2727160" cy="461665"/>
          </a:xfrm>
          <a:prstGeom prst="rect">
            <a:avLst/>
          </a:prstGeom>
          <a:noFill/>
        </p:spPr>
        <p:txBody>
          <a:bodyPr wrap="square" rtlCol="0">
            <a:spAutoFit/>
          </a:bodyPr>
          <a:lstStyle/>
          <a:p>
            <a:r>
              <a:rPr lang="en-ZA" sz="2400" dirty="0" smtClean="0">
                <a:effectLst>
                  <a:outerShdw blurRad="38100" dist="38100" dir="2700000" algn="tl">
                    <a:srgbClr val="000000">
                      <a:alpha val="43137"/>
                    </a:srgbClr>
                  </a:outerShdw>
                </a:effectLst>
              </a:rPr>
              <a:t>Thermal ionisation</a:t>
            </a:r>
            <a:endParaRPr lang="en-ZA" sz="2400" dirty="0">
              <a:effectLst>
                <a:outerShdw blurRad="38100" dist="38100" dir="2700000" algn="tl">
                  <a:srgbClr val="000000">
                    <a:alpha val="43137"/>
                  </a:srgbClr>
                </a:outerShdw>
              </a:effectLst>
            </a:endParaRPr>
          </a:p>
        </p:txBody>
      </p:sp>
      <p:sp>
        <p:nvSpPr>
          <p:cNvPr id="18" name="TextBox 17"/>
          <p:cNvSpPr txBox="1"/>
          <p:nvPr/>
        </p:nvSpPr>
        <p:spPr>
          <a:xfrm>
            <a:off x="917340" y="6047169"/>
            <a:ext cx="8226660" cy="523220"/>
          </a:xfrm>
          <a:prstGeom prst="rect">
            <a:avLst/>
          </a:prstGeom>
          <a:noFill/>
        </p:spPr>
        <p:txBody>
          <a:bodyPr wrap="square" rtlCol="0">
            <a:spAutoFit/>
          </a:bodyPr>
          <a:lstStyle/>
          <a:p>
            <a:r>
              <a:rPr lang="en-ZA" sz="2800" dirty="0" smtClean="0">
                <a:solidFill>
                  <a:srgbClr val="FF0000"/>
                </a:solidFill>
                <a:effectLst>
                  <a:outerShdw blurRad="38100" dist="38100" dir="2700000" algn="tl">
                    <a:srgbClr val="000000">
                      <a:alpha val="43137"/>
                    </a:srgbClr>
                  </a:outerShdw>
                </a:effectLst>
              </a:rPr>
              <a:t>The process responsible for electronic avalanches</a:t>
            </a:r>
            <a:endParaRPr lang="en-ZA" sz="2800"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3" grpId="0"/>
      <p:bldP spid="10" grpId="0"/>
      <p:bldP spid="11" grpId="0"/>
      <p:bldP spid="12" grpId="0"/>
      <p:bldP spid="13" grpId="0"/>
      <p:bldP spid="14" grpId="0"/>
      <p:bldP spid="16"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p:cNvPicPr>
            <a:picLocks noChangeAspect="1" noChangeArrowheads="1"/>
          </p:cNvPicPr>
          <p:nvPr/>
        </p:nvPicPr>
        <p:blipFill>
          <a:blip r:embed="rId2" cstate="print"/>
          <a:srcRect/>
          <a:stretch>
            <a:fillRect/>
          </a:stretch>
        </p:blipFill>
        <p:spPr bwMode="auto">
          <a:xfrm>
            <a:off x="1286488" y="1196752"/>
            <a:ext cx="7857511" cy="5328592"/>
          </a:xfrm>
          <a:prstGeom prst="rect">
            <a:avLst/>
          </a:prstGeom>
          <a:noFill/>
          <a:ln w="9525">
            <a:noFill/>
            <a:miter lim="800000"/>
            <a:headEnd/>
            <a:tailEnd/>
          </a:ln>
        </p:spPr>
      </p:pic>
      <p:sp>
        <p:nvSpPr>
          <p:cNvPr id="2" name="TextBox 1"/>
          <p:cNvSpPr txBox="1"/>
          <p:nvPr/>
        </p:nvSpPr>
        <p:spPr>
          <a:xfrm>
            <a:off x="3275856" y="165820"/>
            <a:ext cx="4104456" cy="523220"/>
          </a:xfrm>
          <a:prstGeom prst="rect">
            <a:avLst/>
          </a:prstGeom>
          <a:noFill/>
        </p:spPr>
        <p:txBody>
          <a:bodyPr wrap="square" rtlCol="0">
            <a:spAutoFit/>
          </a:bodyPr>
          <a:lstStyle/>
          <a:p>
            <a:r>
              <a:rPr lang="en-ZA" sz="2800" b="1" dirty="0" smtClean="0"/>
              <a:t>Rock avalanches</a:t>
            </a:r>
            <a:endParaRPr lang="en-ZA" sz="2800"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65820"/>
            <a:ext cx="7848872" cy="6071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275856" y="165820"/>
            <a:ext cx="4104456" cy="523220"/>
          </a:xfrm>
          <a:prstGeom prst="rect">
            <a:avLst/>
          </a:prstGeom>
          <a:noFill/>
        </p:spPr>
        <p:txBody>
          <a:bodyPr wrap="square" rtlCol="0">
            <a:spAutoFit/>
          </a:bodyPr>
          <a:lstStyle/>
          <a:p>
            <a:r>
              <a:rPr lang="en-ZA" sz="2800" b="1" dirty="0" smtClean="0"/>
              <a:t>Snow avalanches</a:t>
            </a:r>
            <a:endParaRPr lang="en-ZA" sz="2800" b="1" dirty="0"/>
          </a:p>
        </p:txBody>
      </p:sp>
    </p:spTree>
    <p:extLst>
      <p:ext uri="{BB962C8B-B14F-4D97-AF65-F5344CB8AC3E}">
        <p14:creationId xmlns:p14="http://schemas.microsoft.com/office/powerpoint/2010/main" val="14041156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cstate="print"/>
          <a:srcRect/>
          <a:stretch>
            <a:fillRect/>
          </a:stretch>
        </p:blipFill>
        <p:spPr bwMode="auto">
          <a:xfrm>
            <a:off x="1169615" y="727846"/>
            <a:ext cx="7362825" cy="2476500"/>
          </a:xfrm>
          <a:prstGeom prst="rect">
            <a:avLst/>
          </a:prstGeom>
          <a:noFill/>
          <a:ln w="9525">
            <a:noFill/>
            <a:miter lim="800000"/>
            <a:headEnd/>
            <a:tailEnd/>
          </a:ln>
        </p:spPr>
      </p:pic>
      <p:cxnSp>
        <p:nvCxnSpPr>
          <p:cNvPr id="6" name="Straight Arrow Connector 5"/>
          <p:cNvCxnSpPr/>
          <p:nvPr/>
        </p:nvCxnSpPr>
        <p:spPr bwMode="auto">
          <a:xfrm flipV="1">
            <a:off x="1632331" y="5841268"/>
            <a:ext cx="3011677" cy="36004"/>
          </a:xfrm>
          <a:prstGeom prst="straightConnector1">
            <a:avLst/>
          </a:prstGeom>
          <a:solidFill>
            <a:schemeClr val="accent1"/>
          </a:solidFill>
          <a:ln w="25400" cap="flat" cmpd="sng" algn="ctr">
            <a:solidFill>
              <a:schemeClr val="tx1"/>
            </a:solidFill>
            <a:prstDash val="solid"/>
            <a:miter lim="800000"/>
            <a:headEnd type="none" w="sm" len="sm"/>
            <a:tailEnd type="arrow"/>
          </a:ln>
          <a:effectLst/>
        </p:spPr>
      </p:cxnSp>
      <p:cxnSp>
        <p:nvCxnSpPr>
          <p:cNvPr id="9" name="Straight Arrow Connector 8"/>
          <p:cNvCxnSpPr/>
          <p:nvPr/>
        </p:nvCxnSpPr>
        <p:spPr bwMode="auto">
          <a:xfrm flipV="1">
            <a:off x="1632331" y="2996952"/>
            <a:ext cx="0" cy="2880320"/>
          </a:xfrm>
          <a:prstGeom prst="straightConnector1">
            <a:avLst/>
          </a:prstGeom>
          <a:solidFill>
            <a:schemeClr val="accent1"/>
          </a:solidFill>
          <a:ln w="25400" cap="flat" cmpd="sng" algn="ctr">
            <a:solidFill>
              <a:schemeClr val="tx1"/>
            </a:solidFill>
            <a:prstDash val="solid"/>
            <a:miter lim="800000"/>
            <a:headEnd type="none" w="sm" len="sm"/>
            <a:tailEnd type="arrow"/>
          </a:ln>
          <a:effectLst/>
        </p:spPr>
      </p:cxnSp>
      <p:sp>
        <p:nvSpPr>
          <p:cNvPr id="20" name="Freeform 19"/>
          <p:cNvSpPr/>
          <p:nvPr/>
        </p:nvSpPr>
        <p:spPr bwMode="auto">
          <a:xfrm>
            <a:off x="1646395" y="3128082"/>
            <a:ext cx="2698750" cy="2713186"/>
          </a:xfrm>
          <a:custGeom>
            <a:avLst/>
            <a:gdLst>
              <a:gd name="connsiteX0" fmla="*/ 0 w 2698750"/>
              <a:gd name="connsiteY0" fmla="*/ 3086100 h 3086100"/>
              <a:gd name="connsiteX1" fmla="*/ 241300 w 2698750"/>
              <a:gd name="connsiteY1" fmla="*/ 3073400 h 3086100"/>
              <a:gd name="connsiteX2" fmla="*/ 311150 w 2698750"/>
              <a:gd name="connsiteY2" fmla="*/ 3054350 h 3086100"/>
              <a:gd name="connsiteX3" fmla="*/ 330200 w 2698750"/>
              <a:gd name="connsiteY3" fmla="*/ 3048000 h 3086100"/>
              <a:gd name="connsiteX4" fmla="*/ 349250 w 2698750"/>
              <a:gd name="connsiteY4" fmla="*/ 3041650 h 3086100"/>
              <a:gd name="connsiteX5" fmla="*/ 381000 w 2698750"/>
              <a:gd name="connsiteY5" fmla="*/ 3035300 h 3086100"/>
              <a:gd name="connsiteX6" fmla="*/ 425450 w 2698750"/>
              <a:gd name="connsiteY6" fmla="*/ 3022600 h 3086100"/>
              <a:gd name="connsiteX7" fmla="*/ 488950 w 2698750"/>
              <a:gd name="connsiteY7" fmla="*/ 3009900 h 3086100"/>
              <a:gd name="connsiteX8" fmla="*/ 508000 w 2698750"/>
              <a:gd name="connsiteY8" fmla="*/ 3003550 h 3086100"/>
              <a:gd name="connsiteX9" fmla="*/ 565150 w 2698750"/>
              <a:gd name="connsiteY9" fmla="*/ 2997200 h 3086100"/>
              <a:gd name="connsiteX10" fmla="*/ 615950 w 2698750"/>
              <a:gd name="connsiteY10" fmla="*/ 2984500 h 3086100"/>
              <a:gd name="connsiteX11" fmla="*/ 654050 w 2698750"/>
              <a:gd name="connsiteY11" fmla="*/ 2971800 h 3086100"/>
              <a:gd name="connsiteX12" fmla="*/ 698500 w 2698750"/>
              <a:gd name="connsiteY12" fmla="*/ 2946400 h 3086100"/>
              <a:gd name="connsiteX13" fmla="*/ 749300 w 2698750"/>
              <a:gd name="connsiteY13" fmla="*/ 2933700 h 3086100"/>
              <a:gd name="connsiteX14" fmla="*/ 768350 w 2698750"/>
              <a:gd name="connsiteY14" fmla="*/ 2921000 h 3086100"/>
              <a:gd name="connsiteX15" fmla="*/ 787400 w 2698750"/>
              <a:gd name="connsiteY15" fmla="*/ 2914650 h 3086100"/>
              <a:gd name="connsiteX16" fmla="*/ 812800 w 2698750"/>
              <a:gd name="connsiteY16" fmla="*/ 2901950 h 3086100"/>
              <a:gd name="connsiteX17" fmla="*/ 857250 w 2698750"/>
              <a:gd name="connsiteY17" fmla="*/ 2889250 h 3086100"/>
              <a:gd name="connsiteX18" fmla="*/ 876300 w 2698750"/>
              <a:gd name="connsiteY18" fmla="*/ 2882900 h 3086100"/>
              <a:gd name="connsiteX19" fmla="*/ 901700 w 2698750"/>
              <a:gd name="connsiteY19" fmla="*/ 2863850 h 3086100"/>
              <a:gd name="connsiteX20" fmla="*/ 946150 w 2698750"/>
              <a:gd name="connsiteY20" fmla="*/ 2851150 h 3086100"/>
              <a:gd name="connsiteX21" fmla="*/ 965200 w 2698750"/>
              <a:gd name="connsiteY21" fmla="*/ 2838450 h 3086100"/>
              <a:gd name="connsiteX22" fmla="*/ 1028700 w 2698750"/>
              <a:gd name="connsiteY22" fmla="*/ 2819400 h 3086100"/>
              <a:gd name="connsiteX23" fmla="*/ 1066800 w 2698750"/>
              <a:gd name="connsiteY23" fmla="*/ 2800350 h 3086100"/>
              <a:gd name="connsiteX24" fmla="*/ 1085850 w 2698750"/>
              <a:gd name="connsiteY24" fmla="*/ 2787650 h 3086100"/>
              <a:gd name="connsiteX25" fmla="*/ 1136650 w 2698750"/>
              <a:gd name="connsiteY25" fmla="*/ 2774950 h 3086100"/>
              <a:gd name="connsiteX26" fmla="*/ 1155700 w 2698750"/>
              <a:gd name="connsiteY26" fmla="*/ 2762250 h 3086100"/>
              <a:gd name="connsiteX27" fmla="*/ 1200150 w 2698750"/>
              <a:gd name="connsiteY27" fmla="*/ 2743200 h 3086100"/>
              <a:gd name="connsiteX28" fmla="*/ 1270000 w 2698750"/>
              <a:gd name="connsiteY28" fmla="*/ 2698750 h 3086100"/>
              <a:gd name="connsiteX29" fmla="*/ 1333500 w 2698750"/>
              <a:gd name="connsiteY29" fmla="*/ 2667000 h 3086100"/>
              <a:gd name="connsiteX30" fmla="*/ 1377950 w 2698750"/>
              <a:gd name="connsiteY30" fmla="*/ 2628900 h 3086100"/>
              <a:gd name="connsiteX31" fmla="*/ 1397000 w 2698750"/>
              <a:gd name="connsiteY31" fmla="*/ 2616200 h 3086100"/>
              <a:gd name="connsiteX32" fmla="*/ 1441450 w 2698750"/>
              <a:gd name="connsiteY32" fmla="*/ 2571750 h 3086100"/>
              <a:gd name="connsiteX33" fmla="*/ 1479550 w 2698750"/>
              <a:gd name="connsiteY33" fmla="*/ 2552700 h 3086100"/>
              <a:gd name="connsiteX34" fmla="*/ 1549400 w 2698750"/>
              <a:gd name="connsiteY34" fmla="*/ 2495550 h 3086100"/>
              <a:gd name="connsiteX35" fmla="*/ 1568450 w 2698750"/>
              <a:gd name="connsiteY35" fmla="*/ 2482850 h 3086100"/>
              <a:gd name="connsiteX36" fmla="*/ 1625600 w 2698750"/>
              <a:gd name="connsiteY36" fmla="*/ 2438400 h 3086100"/>
              <a:gd name="connsiteX37" fmla="*/ 1651000 w 2698750"/>
              <a:gd name="connsiteY37" fmla="*/ 2419350 h 3086100"/>
              <a:gd name="connsiteX38" fmla="*/ 1663700 w 2698750"/>
              <a:gd name="connsiteY38" fmla="*/ 2393950 h 3086100"/>
              <a:gd name="connsiteX39" fmla="*/ 1682750 w 2698750"/>
              <a:gd name="connsiteY39" fmla="*/ 2374900 h 3086100"/>
              <a:gd name="connsiteX40" fmla="*/ 1695450 w 2698750"/>
              <a:gd name="connsiteY40" fmla="*/ 2355850 h 3086100"/>
              <a:gd name="connsiteX41" fmla="*/ 1714500 w 2698750"/>
              <a:gd name="connsiteY41" fmla="*/ 2336800 h 3086100"/>
              <a:gd name="connsiteX42" fmla="*/ 1727200 w 2698750"/>
              <a:gd name="connsiteY42" fmla="*/ 2317750 h 3086100"/>
              <a:gd name="connsiteX43" fmla="*/ 1746250 w 2698750"/>
              <a:gd name="connsiteY43" fmla="*/ 2279650 h 3086100"/>
              <a:gd name="connsiteX44" fmla="*/ 1765300 w 2698750"/>
              <a:gd name="connsiteY44" fmla="*/ 2266950 h 3086100"/>
              <a:gd name="connsiteX45" fmla="*/ 1803400 w 2698750"/>
              <a:gd name="connsiteY45" fmla="*/ 2216150 h 3086100"/>
              <a:gd name="connsiteX46" fmla="*/ 1816100 w 2698750"/>
              <a:gd name="connsiteY46" fmla="*/ 2190750 h 3086100"/>
              <a:gd name="connsiteX47" fmla="*/ 1847850 w 2698750"/>
              <a:gd name="connsiteY47" fmla="*/ 2152650 h 3086100"/>
              <a:gd name="connsiteX48" fmla="*/ 1873250 w 2698750"/>
              <a:gd name="connsiteY48" fmla="*/ 2114550 h 3086100"/>
              <a:gd name="connsiteX49" fmla="*/ 1885950 w 2698750"/>
              <a:gd name="connsiteY49" fmla="*/ 2095500 h 3086100"/>
              <a:gd name="connsiteX50" fmla="*/ 1905000 w 2698750"/>
              <a:gd name="connsiteY50" fmla="*/ 2070100 h 3086100"/>
              <a:gd name="connsiteX51" fmla="*/ 1924050 w 2698750"/>
              <a:gd name="connsiteY51" fmla="*/ 2038350 h 3086100"/>
              <a:gd name="connsiteX52" fmla="*/ 1949450 w 2698750"/>
              <a:gd name="connsiteY52" fmla="*/ 2006600 h 3086100"/>
              <a:gd name="connsiteX53" fmla="*/ 1981200 w 2698750"/>
              <a:gd name="connsiteY53" fmla="*/ 1962150 h 3086100"/>
              <a:gd name="connsiteX54" fmla="*/ 2019300 w 2698750"/>
              <a:gd name="connsiteY54" fmla="*/ 1860550 h 3086100"/>
              <a:gd name="connsiteX55" fmla="*/ 2025650 w 2698750"/>
              <a:gd name="connsiteY55" fmla="*/ 1835150 h 3086100"/>
              <a:gd name="connsiteX56" fmla="*/ 2057400 w 2698750"/>
              <a:gd name="connsiteY56" fmla="*/ 1765300 h 3086100"/>
              <a:gd name="connsiteX57" fmla="*/ 2095500 w 2698750"/>
              <a:gd name="connsiteY57" fmla="*/ 1670050 h 3086100"/>
              <a:gd name="connsiteX58" fmla="*/ 2108200 w 2698750"/>
              <a:gd name="connsiteY58" fmla="*/ 1625600 h 3086100"/>
              <a:gd name="connsiteX59" fmla="*/ 2139950 w 2698750"/>
              <a:gd name="connsiteY59" fmla="*/ 1549400 h 3086100"/>
              <a:gd name="connsiteX60" fmla="*/ 2152650 w 2698750"/>
              <a:gd name="connsiteY60" fmla="*/ 1517650 h 3086100"/>
              <a:gd name="connsiteX61" fmla="*/ 2159000 w 2698750"/>
              <a:gd name="connsiteY61" fmla="*/ 1498600 h 3086100"/>
              <a:gd name="connsiteX62" fmla="*/ 2178050 w 2698750"/>
              <a:gd name="connsiteY62" fmla="*/ 1441450 h 3086100"/>
              <a:gd name="connsiteX63" fmla="*/ 2190750 w 2698750"/>
              <a:gd name="connsiteY63" fmla="*/ 1422400 h 3086100"/>
              <a:gd name="connsiteX64" fmla="*/ 2222500 w 2698750"/>
              <a:gd name="connsiteY64" fmla="*/ 1352550 h 3086100"/>
              <a:gd name="connsiteX65" fmla="*/ 2235200 w 2698750"/>
              <a:gd name="connsiteY65" fmla="*/ 1308100 h 3086100"/>
              <a:gd name="connsiteX66" fmla="*/ 2241550 w 2698750"/>
              <a:gd name="connsiteY66" fmla="*/ 1289050 h 3086100"/>
              <a:gd name="connsiteX67" fmla="*/ 2254250 w 2698750"/>
              <a:gd name="connsiteY67" fmla="*/ 1244600 h 3086100"/>
              <a:gd name="connsiteX68" fmla="*/ 2279650 w 2698750"/>
              <a:gd name="connsiteY68" fmla="*/ 1206500 h 3086100"/>
              <a:gd name="connsiteX69" fmla="*/ 2311400 w 2698750"/>
              <a:gd name="connsiteY69" fmla="*/ 1111250 h 3086100"/>
              <a:gd name="connsiteX70" fmla="*/ 2330450 w 2698750"/>
              <a:gd name="connsiteY70" fmla="*/ 1079500 h 3086100"/>
              <a:gd name="connsiteX71" fmla="*/ 2343150 w 2698750"/>
              <a:gd name="connsiteY71" fmla="*/ 1028700 h 3086100"/>
              <a:gd name="connsiteX72" fmla="*/ 2349500 w 2698750"/>
              <a:gd name="connsiteY72" fmla="*/ 1003300 h 3086100"/>
              <a:gd name="connsiteX73" fmla="*/ 2355850 w 2698750"/>
              <a:gd name="connsiteY73" fmla="*/ 965200 h 3086100"/>
              <a:gd name="connsiteX74" fmla="*/ 2374900 w 2698750"/>
              <a:gd name="connsiteY74" fmla="*/ 952500 h 3086100"/>
              <a:gd name="connsiteX75" fmla="*/ 2393950 w 2698750"/>
              <a:gd name="connsiteY75" fmla="*/ 869950 h 3086100"/>
              <a:gd name="connsiteX76" fmla="*/ 2438400 w 2698750"/>
              <a:gd name="connsiteY76" fmla="*/ 755650 h 3086100"/>
              <a:gd name="connsiteX77" fmla="*/ 2457450 w 2698750"/>
              <a:gd name="connsiteY77" fmla="*/ 685800 h 3086100"/>
              <a:gd name="connsiteX78" fmla="*/ 2489200 w 2698750"/>
              <a:gd name="connsiteY78" fmla="*/ 609600 h 3086100"/>
              <a:gd name="connsiteX79" fmla="*/ 2527300 w 2698750"/>
              <a:gd name="connsiteY79" fmla="*/ 520700 h 3086100"/>
              <a:gd name="connsiteX80" fmla="*/ 2565400 w 2698750"/>
              <a:gd name="connsiteY80" fmla="*/ 400050 h 3086100"/>
              <a:gd name="connsiteX81" fmla="*/ 2584450 w 2698750"/>
              <a:gd name="connsiteY81" fmla="*/ 304800 h 3086100"/>
              <a:gd name="connsiteX82" fmla="*/ 2597150 w 2698750"/>
              <a:gd name="connsiteY82" fmla="*/ 285750 h 3086100"/>
              <a:gd name="connsiteX83" fmla="*/ 2609850 w 2698750"/>
              <a:gd name="connsiteY83" fmla="*/ 234950 h 3086100"/>
              <a:gd name="connsiteX84" fmla="*/ 2622550 w 2698750"/>
              <a:gd name="connsiteY84" fmla="*/ 190500 h 3086100"/>
              <a:gd name="connsiteX85" fmla="*/ 2641600 w 2698750"/>
              <a:gd name="connsiteY85" fmla="*/ 152400 h 3086100"/>
              <a:gd name="connsiteX86" fmla="*/ 2647950 w 2698750"/>
              <a:gd name="connsiteY86" fmla="*/ 127000 h 3086100"/>
              <a:gd name="connsiteX87" fmla="*/ 2660650 w 2698750"/>
              <a:gd name="connsiteY87" fmla="*/ 95250 h 3086100"/>
              <a:gd name="connsiteX88" fmla="*/ 2667000 w 2698750"/>
              <a:gd name="connsiteY88" fmla="*/ 69850 h 3086100"/>
              <a:gd name="connsiteX89" fmla="*/ 2698750 w 2698750"/>
              <a:gd name="connsiteY89" fmla="*/ 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698750" h="3086100">
                <a:moveTo>
                  <a:pt x="0" y="3086100"/>
                </a:moveTo>
                <a:cubicBezTo>
                  <a:pt x="92361" y="3082915"/>
                  <a:pt x="157728" y="3085339"/>
                  <a:pt x="241300" y="3073400"/>
                </a:cubicBezTo>
                <a:cubicBezTo>
                  <a:pt x="272714" y="3068912"/>
                  <a:pt x="279510" y="3064897"/>
                  <a:pt x="311150" y="3054350"/>
                </a:cubicBezTo>
                <a:lnTo>
                  <a:pt x="330200" y="3048000"/>
                </a:lnTo>
                <a:cubicBezTo>
                  <a:pt x="336550" y="3045883"/>
                  <a:pt x="342686" y="3042963"/>
                  <a:pt x="349250" y="3041650"/>
                </a:cubicBezTo>
                <a:cubicBezTo>
                  <a:pt x="359833" y="3039533"/>
                  <a:pt x="370529" y="3037918"/>
                  <a:pt x="381000" y="3035300"/>
                </a:cubicBezTo>
                <a:cubicBezTo>
                  <a:pt x="447637" y="3018641"/>
                  <a:pt x="342306" y="3040417"/>
                  <a:pt x="425450" y="3022600"/>
                </a:cubicBezTo>
                <a:cubicBezTo>
                  <a:pt x="446557" y="3018077"/>
                  <a:pt x="468472" y="3016726"/>
                  <a:pt x="488950" y="3009900"/>
                </a:cubicBezTo>
                <a:cubicBezTo>
                  <a:pt x="495300" y="3007783"/>
                  <a:pt x="501398" y="3004650"/>
                  <a:pt x="508000" y="3003550"/>
                </a:cubicBezTo>
                <a:cubicBezTo>
                  <a:pt x="526906" y="3000399"/>
                  <a:pt x="546100" y="2999317"/>
                  <a:pt x="565150" y="2997200"/>
                </a:cubicBezTo>
                <a:cubicBezTo>
                  <a:pt x="622952" y="2977933"/>
                  <a:pt x="531660" y="3007488"/>
                  <a:pt x="615950" y="2984500"/>
                </a:cubicBezTo>
                <a:cubicBezTo>
                  <a:pt x="628865" y="2980978"/>
                  <a:pt x="642911" y="2979226"/>
                  <a:pt x="654050" y="2971800"/>
                </a:cubicBezTo>
                <a:cubicBezTo>
                  <a:pt x="667985" y="2962510"/>
                  <a:pt x="682387" y="2951771"/>
                  <a:pt x="698500" y="2946400"/>
                </a:cubicBezTo>
                <a:cubicBezTo>
                  <a:pt x="720237" y="2939154"/>
                  <a:pt x="730291" y="2943204"/>
                  <a:pt x="749300" y="2933700"/>
                </a:cubicBezTo>
                <a:cubicBezTo>
                  <a:pt x="756126" y="2930287"/>
                  <a:pt x="761524" y="2924413"/>
                  <a:pt x="768350" y="2921000"/>
                </a:cubicBezTo>
                <a:cubicBezTo>
                  <a:pt x="774337" y="2918007"/>
                  <a:pt x="781248" y="2917287"/>
                  <a:pt x="787400" y="2914650"/>
                </a:cubicBezTo>
                <a:cubicBezTo>
                  <a:pt x="796101" y="2910921"/>
                  <a:pt x="804099" y="2905679"/>
                  <a:pt x="812800" y="2901950"/>
                </a:cubicBezTo>
                <a:cubicBezTo>
                  <a:pt x="828025" y="2895425"/>
                  <a:pt x="841138" y="2893853"/>
                  <a:pt x="857250" y="2889250"/>
                </a:cubicBezTo>
                <a:cubicBezTo>
                  <a:pt x="863686" y="2887411"/>
                  <a:pt x="869950" y="2885017"/>
                  <a:pt x="876300" y="2882900"/>
                </a:cubicBezTo>
                <a:cubicBezTo>
                  <a:pt x="884767" y="2876550"/>
                  <a:pt x="892511" y="2869101"/>
                  <a:pt x="901700" y="2863850"/>
                </a:cubicBezTo>
                <a:cubicBezTo>
                  <a:pt x="908785" y="2859801"/>
                  <a:pt x="940651" y="2852525"/>
                  <a:pt x="946150" y="2851150"/>
                </a:cubicBezTo>
                <a:cubicBezTo>
                  <a:pt x="952500" y="2846917"/>
                  <a:pt x="958185" y="2841456"/>
                  <a:pt x="965200" y="2838450"/>
                </a:cubicBezTo>
                <a:cubicBezTo>
                  <a:pt x="990048" y="2827801"/>
                  <a:pt x="1003089" y="2836474"/>
                  <a:pt x="1028700" y="2819400"/>
                </a:cubicBezTo>
                <a:cubicBezTo>
                  <a:pt x="1083295" y="2783004"/>
                  <a:pt x="1014220" y="2826640"/>
                  <a:pt x="1066800" y="2800350"/>
                </a:cubicBezTo>
                <a:cubicBezTo>
                  <a:pt x="1073626" y="2796937"/>
                  <a:pt x="1078678" y="2790258"/>
                  <a:pt x="1085850" y="2787650"/>
                </a:cubicBezTo>
                <a:cubicBezTo>
                  <a:pt x="1102254" y="2781685"/>
                  <a:pt x="1136650" y="2774950"/>
                  <a:pt x="1136650" y="2774950"/>
                </a:cubicBezTo>
                <a:cubicBezTo>
                  <a:pt x="1143000" y="2770717"/>
                  <a:pt x="1148874" y="2765663"/>
                  <a:pt x="1155700" y="2762250"/>
                </a:cubicBezTo>
                <a:cubicBezTo>
                  <a:pt x="1208254" y="2735973"/>
                  <a:pt x="1134082" y="2782841"/>
                  <a:pt x="1200150" y="2743200"/>
                </a:cubicBezTo>
                <a:cubicBezTo>
                  <a:pt x="1209191" y="2737775"/>
                  <a:pt x="1256963" y="2703965"/>
                  <a:pt x="1270000" y="2698750"/>
                </a:cubicBezTo>
                <a:cubicBezTo>
                  <a:pt x="1303622" y="2685301"/>
                  <a:pt x="1302357" y="2687762"/>
                  <a:pt x="1333500" y="2667000"/>
                </a:cubicBezTo>
                <a:cubicBezTo>
                  <a:pt x="1381062" y="2635292"/>
                  <a:pt x="1338707" y="2661602"/>
                  <a:pt x="1377950" y="2628900"/>
                </a:cubicBezTo>
                <a:cubicBezTo>
                  <a:pt x="1383813" y="2624014"/>
                  <a:pt x="1391327" y="2621305"/>
                  <a:pt x="1397000" y="2616200"/>
                </a:cubicBezTo>
                <a:cubicBezTo>
                  <a:pt x="1412575" y="2602183"/>
                  <a:pt x="1422708" y="2581121"/>
                  <a:pt x="1441450" y="2571750"/>
                </a:cubicBezTo>
                <a:cubicBezTo>
                  <a:pt x="1454150" y="2565400"/>
                  <a:pt x="1467950" y="2560888"/>
                  <a:pt x="1479550" y="2552700"/>
                </a:cubicBezTo>
                <a:cubicBezTo>
                  <a:pt x="1504127" y="2535351"/>
                  <a:pt x="1524369" y="2512237"/>
                  <a:pt x="1549400" y="2495550"/>
                </a:cubicBezTo>
                <a:cubicBezTo>
                  <a:pt x="1555750" y="2491317"/>
                  <a:pt x="1562345" y="2487429"/>
                  <a:pt x="1568450" y="2482850"/>
                </a:cubicBezTo>
                <a:cubicBezTo>
                  <a:pt x="1587757" y="2468370"/>
                  <a:pt x="1606471" y="2453115"/>
                  <a:pt x="1625600" y="2438400"/>
                </a:cubicBezTo>
                <a:cubicBezTo>
                  <a:pt x="1633989" y="2431947"/>
                  <a:pt x="1651000" y="2419350"/>
                  <a:pt x="1651000" y="2419350"/>
                </a:cubicBezTo>
                <a:cubicBezTo>
                  <a:pt x="1655233" y="2410883"/>
                  <a:pt x="1658198" y="2401653"/>
                  <a:pt x="1663700" y="2393950"/>
                </a:cubicBezTo>
                <a:cubicBezTo>
                  <a:pt x="1668920" y="2386642"/>
                  <a:pt x="1677001" y="2381799"/>
                  <a:pt x="1682750" y="2374900"/>
                </a:cubicBezTo>
                <a:cubicBezTo>
                  <a:pt x="1687636" y="2369037"/>
                  <a:pt x="1690564" y="2361713"/>
                  <a:pt x="1695450" y="2355850"/>
                </a:cubicBezTo>
                <a:cubicBezTo>
                  <a:pt x="1701199" y="2348951"/>
                  <a:pt x="1708751" y="2343699"/>
                  <a:pt x="1714500" y="2336800"/>
                </a:cubicBezTo>
                <a:cubicBezTo>
                  <a:pt x="1719386" y="2330937"/>
                  <a:pt x="1723787" y="2324576"/>
                  <a:pt x="1727200" y="2317750"/>
                </a:cubicBezTo>
                <a:cubicBezTo>
                  <a:pt x="1737529" y="2297092"/>
                  <a:pt x="1728052" y="2297848"/>
                  <a:pt x="1746250" y="2279650"/>
                </a:cubicBezTo>
                <a:cubicBezTo>
                  <a:pt x="1751646" y="2274254"/>
                  <a:pt x="1758950" y="2271183"/>
                  <a:pt x="1765300" y="2266950"/>
                </a:cubicBezTo>
                <a:cubicBezTo>
                  <a:pt x="1796041" y="2205468"/>
                  <a:pt x="1755260" y="2280337"/>
                  <a:pt x="1803400" y="2216150"/>
                </a:cubicBezTo>
                <a:cubicBezTo>
                  <a:pt x="1809080" y="2208577"/>
                  <a:pt x="1811404" y="2198969"/>
                  <a:pt x="1816100" y="2190750"/>
                </a:cubicBezTo>
                <a:cubicBezTo>
                  <a:pt x="1827888" y="2170122"/>
                  <a:pt x="1830339" y="2170161"/>
                  <a:pt x="1847850" y="2152650"/>
                </a:cubicBezTo>
                <a:cubicBezTo>
                  <a:pt x="1859009" y="2119172"/>
                  <a:pt x="1846824" y="2146261"/>
                  <a:pt x="1873250" y="2114550"/>
                </a:cubicBezTo>
                <a:cubicBezTo>
                  <a:pt x="1878136" y="2108687"/>
                  <a:pt x="1881514" y="2101710"/>
                  <a:pt x="1885950" y="2095500"/>
                </a:cubicBezTo>
                <a:cubicBezTo>
                  <a:pt x="1892101" y="2086888"/>
                  <a:pt x="1899129" y="2078906"/>
                  <a:pt x="1905000" y="2070100"/>
                </a:cubicBezTo>
                <a:cubicBezTo>
                  <a:pt x="1911846" y="2059831"/>
                  <a:pt x="1916972" y="2048461"/>
                  <a:pt x="1924050" y="2038350"/>
                </a:cubicBezTo>
                <a:cubicBezTo>
                  <a:pt x="1931822" y="2027247"/>
                  <a:pt x="1941318" y="2017443"/>
                  <a:pt x="1949450" y="2006600"/>
                </a:cubicBezTo>
                <a:cubicBezTo>
                  <a:pt x="1960375" y="1992033"/>
                  <a:pt x="1970617" y="1976967"/>
                  <a:pt x="1981200" y="1962150"/>
                </a:cubicBezTo>
                <a:cubicBezTo>
                  <a:pt x="2005702" y="1839638"/>
                  <a:pt x="1975697" y="1947755"/>
                  <a:pt x="2019300" y="1860550"/>
                </a:cubicBezTo>
                <a:cubicBezTo>
                  <a:pt x="2023203" y="1852744"/>
                  <a:pt x="2022890" y="1843429"/>
                  <a:pt x="2025650" y="1835150"/>
                </a:cubicBezTo>
                <a:cubicBezTo>
                  <a:pt x="2034637" y="1808190"/>
                  <a:pt x="2044447" y="1791206"/>
                  <a:pt x="2057400" y="1765300"/>
                </a:cubicBezTo>
                <a:cubicBezTo>
                  <a:pt x="2086644" y="1633703"/>
                  <a:pt x="2048925" y="1770962"/>
                  <a:pt x="2095500" y="1670050"/>
                </a:cubicBezTo>
                <a:cubicBezTo>
                  <a:pt x="2101958" y="1656059"/>
                  <a:pt x="2102873" y="1640059"/>
                  <a:pt x="2108200" y="1625600"/>
                </a:cubicBezTo>
                <a:cubicBezTo>
                  <a:pt x="2117713" y="1599780"/>
                  <a:pt x="2129473" y="1574844"/>
                  <a:pt x="2139950" y="1549400"/>
                </a:cubicBezTo>
                <a:cubicBezTo>
                  <a:pt x="2144290" y="1538860"/>
                  <a:pt x="2149045" y="1528464"/>
                  <a:pt x="2152650" y="1517650"/>
                </a:cubicBezTo>
                <a:cubicBezTo>
                  <a:pt x="2154767" y="1511300"/>
                  <a:pt x="2157161" y="1505036"/>
                  <a:pt x="2159000" y="1498600"/>
                </a:cubicBezTo>
                <a:cubicBezTo>
                  <a:pt x="2167084" y="1470305"/>
                  <a:pt x="2163454" y="1470641"/>
                  <a:pt x="2178050" y="1441450"/>
                </a:cubicBezTo>
                <a:cubicBezTo>
                  <a:pt x="2181463" y="1434624"/>
                  <a:pt x="2187650" y="1429374"/>
                  <a:pt x="2190750" y="1422400"/>
                </a:cubicBezTo>
                <a:cubicBezTo>
                  <a:pt x="2228700" y="1337013"/>
                  <a:pt x="2176882" y="1428580"/>
                  <a:pt x="2222500" y="1352550"/>
                </a:cubicBezTo>
                <a:cubicBezTo>
                  <a:pt x="2226733" y="1337733"/>
                  <a:pt x="2230772" y="1322860"/>
                  <a:pt x="2235200" y="1308100"/>
                </a:cubicBezTo>
                <a:cubicBezTo>
                  <a:pt x="2237123" y="1301689"/>
                  <a:pt x="2239627" y="1295461"/>
                  <a:pt x="2241550" y="1289050"/>
                </a:cubicBezTo>
                <a:cubicBezTo>
                  <a:pt x="2245978" y="1274290"/>
                  <a:pt x="2247792" y="1258591"/>
                  <a:pt x="2254250" y="1244600"/>
                </a:cubicBezTo>
                <a:cubicBezTo>
                  <a:pt x="2260646" y="1230741"/>
                  <a:pt x="2271183" y="1219200"/>
                  <a:pt x="2279650" y="1206500"/>
                </a:cubicBezTo>
                <a:cubicBezTo>
                  <a:pt x="2289502" y="1172016"/>
                  <a:pt x="2296112" y="1144374"/>
                  <a:pt x="2311400" y="1111250"/>
                </a:cubicBezTo>
                <a:cubicBezTo>
                  <a:pt x="2316572" y="1100044"/>
                  <a:pt x="2324100" y="1090083"/>
                  <a:pt x="2330450" y="1079500"/>
                </a:cubicBezTo>
                <a:lnTo>
                  <a:pt x="2343150" y="1028700"/>
                </a:lnTo>
                <a:cubicBezTo>
                  <a:pt x="2345267" y="1020233"/>
                  <a:pt x="2348065" y="1011908"/>
                  <a:pt x="2349500" y="1003300"/>
                </a:cubicBezTo>
                <a:cubicBezTo>
                  <a:pt x="2351617" y="990600"/>
                  <a:pt x="2350092" y="976716"/>
                  <a:pt x="2355850" y="965200"/>
                </a:cubicBezTo>
                <a:cubicBezTo>
                  <a:pt x="2359263" y="958374"/>
                  <a:pt x="2368550" y="956733"/>
                  <a:pt x="2374900" y="952500"/>
                </a:cubicBezTo>
                <a:cubicBezTo>
                  <a:pt x="2380743" y="917445"/>
                  <a:pt x="2381352" y="904944"/>
                  <a:pt x="2393950" y="869950"/>
                </a:cubicBezTo>
                <a:cubicBezTo>
                  <a:pt x="2407797" y="831487"/>
                  <a:pt x="2428485" y="795309"/>
                  <a:pt x="2438400" y="755650"/>
                </a:cubicBezTo>
                <a:cubicBezTo>
                  <a:pt x="2442406" y="739626"/>
                  <a:pt x="2449537" y="705583"/>
                  <a:pt x="2457450" y="685800"/>
                </a:cubicBezTo>
                <a:cubicBezTo>
                  <a:pt x="2467669" y="660251"/>
                  <a:pt x="2481641" y="636058"/>
                  <a:pt x="2489200" y="609600"/>
                </a:cubicBezTo>
                <a:cubicBezTo>
                  <a:pt x="2506588" y="548741"/>
                  <a:pt x="2494255" y="578529"/>
                  <a:pt x="2527300" y="520700"/>
                </a:cubicBezTo>
                <a:cubicBezTo>
                  <a:pt x="2550260" y="428861"/>
                  <a:pt x="2536037" y="468565"/>
                  <a:pt x="2565400" y="400050"/>
                </a:cubicBezTo>
                <a:cubicBezTo>
                  <a:pt x="2570160" y="361969"/>
                  <a:pt x="2570223" y="340367"/>
                  <a:pt x="2584450" y="304800"/>
                </a:cubicBezTo>
                <a:cubicBezTo>
                  <a:pt x="2587284" y="297714"/>
                  <a:pt x="2592917" y="292100"/>
                  <a:pt x="2597150" y="285750"/>
                </a:cubicBezTo>
                <a:lnTo>
                  <a:pt x="2609850" y="234950"/>
                </a:lnTo>
                <a:cubicBezTo>
                  <a:pt x="2612733" y="223418"/>
                  <a:pt x="2617344" y="202213"/>
                  <a:pt x="2622550" y="190500"/>
                </a:cubicBezTo>
                <a:cubicBezTo>
                  <a:pt x="2628317" y="177525"/>
                  <a:pt x="2636327" y="165583"/>
                  <a:pt x="2641600" y="152400"/>
                </a:cubicBezTo>
                <a:cubicBezTo>
                  <a:pt x="2644841" y="144297"/>
                  <a:pt x="2645190" y="135279"/>
                  <a:pt x="2647950" y="127000"/>
                </a:cubicBezTo>
                <a:cubicBezTo>
                  <a:pt x="2651555" y="116186"/>
                  <a:pt x="2657045" y="106064"/>
                  <a:pt x="2660650" y="95250"/>
                </a:cubicBezTo>
                <a:cubicBezTo>
                  <a:pt x="2663410" y="86971"/>
                  <a:pt x="2664240" y="78129"/>
                  <a:pt x="2667000" y="69850"/>
                </a:cubicBezTo>
                <a:cubicBezTo>
                  <a:pt x="2675163" y="45361"/>
                  <a:pt x="2687267" y="22966"/>
                  <a:pt x="2698750" y="0"/>
                </a:cubicBezTo>
              </a:path>
            </a:pathLst>
          </a:custGeom>
          <a:noFill/>
          <a:ln w="38100" cap="flat" cmpd="sng" algn="ctr">
            <a:solidFill>
              <a:srgbClr val="FF0000"/>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600" b="0" i="0" u="none" strike="noStrike" cap="none" normalizeH="0" baseline="0" smtClean="0">
              <a:ln>
                <a:noFill/>
              </a:ln>
              <a:solidFill>
                <a:schemeClr val="tx1"/>
              </a:solidFill>
              <a:effectLst/>
              <a:latin typeface="Arial" charset="0"/>
            </a:endParaRPr>
          </a:p>
        </p:txBody>
      </p:sp>
      <p:sp>
        <p:nvSpPr>
          <p:cNvPr id="21" name="TextBox 20"/>
          <p:cNvSpPr txBox="1"/>
          <p:nvPr/>
        </p:nvSpPr>
        <p:spPr>
          <a:xfrm rot="16200000">
            <a:off x="222368" y="4427238"/>
            <a:ext cx="2016224" cy="307777"/>
          </a:xfrm>
          <a:prstGeom prst="rect">
            <a:avLst/>
          </a:prstGeom>
          <a:noFill/>
        </p:spPr>
        <p:txBody>
          <a:bodyPr wrap="square" rtlCol="0">
            <a:spAutoFit/>
          </a:bodyPr>
          <a:lstStyle/>
          <a:p>
            <a:r>
              <a:rPr lang="en-ZA" sz="1400" b="1" dirty="0" smtClean="0"/>
              <a:t>Number</a:t>
            </a:r>
            <a:r>
              <a:rPr lang="en-ZA" sz="1200" b="1" dirty="0" smtClean="0"/>
              <a:t> of electrons (N</a:t>
            </a:r>
            <a:r>
              <a:rPr lang="en-ZA" sz="1200" dirty="0" smtClean="0"/>
              <a:t>)</a:t>
            </a:r>
            <a:endParaRPr lang="en-ZA" sz="1200" dirty="0"/>
          </a:p>
        </p:txBody>
      </p:sp>
      <p:sp>
        <p:nvSpPr>
          <p:cNvPr id="22" name="TextBox 21"/>
          <p:cNvSpPr txBox="1"/>
          <p:nvPr/>
        </p:nvSpPr>
        <p:spPr>
          <a:xfrm>
            <a:off x="2411761" y="6021288"/>
            <a:ext cx="2111924" cy="307777"/>
          </a:xfrm>
          <a:prstGeom prst="rect">
            <a:avLst/>
          </a:prstGeom>
          <a:noFill/>
        </p:spPr>
        <p:txBody>
          <a:bodyPr wrap="square" rtlCol="0">
            <a:spAutoFit/>
          </a:bodyPr>
          <a:lstStyle/>
          <a:p>
            <a:r>
              <a:rPr lang="en-ZA" sz="1400" b="1" dirty="0" smtClean="0"/>
              <a:t>Gap distance (x)</a:t>
            </a:r>
            <a:endParaRPr lang="en-ZA" sz="1400" b="1" dirty="0"/>
          </a:p>
        </p:txBody>
      </p:sp>
      <mc:AlternateContent xmlns:mc="http://schemas.openxmlformats.org/markup-compatibility/2006" xmlns:a14="http://schemas.microsoft.com/office/drawing/2010/main">
        <mc:Choice Requires="a14">
          <p:sp>
            <p:nvSpPr>
              <p:cNvPr id="24" name="TextBox 23"/>
              <p:cNvSpPr txBox="1"/>
              <p:nvPr/>
            </p:nvSpPr>
            <p:spPr>
              <a:xfrm>
                <a:off x="1720835" y="3570508"/>
                <a:ext cx="174688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ZA" sz="2400" b="1" i="1" smtClean="0">
                          <a:solidFill>
                            <a:srgbClr val="FF0000"/>
                          </a:solidFill>
                          <a:latin typeface="Cambria Math"/>
                        </a:rPr>
                        <m:t>𝑵</m:t>
                      </m:r>
                      <m:r>
                        <a:rPr lang="en-ZA" sz="2400" b="1" i="1" smtClean="0">
                          <a:solidFill>
                            <a:srgbClr val="FF0000"/>
                          </a:solidFill>
                          <a:latin typeface="Cambria Math"/>
                        </a:rPr>
                        <m:t>=</m:t>
                      </m:r>
                      <m:sSub>
                        <m:sSubPr>
                          <m:ctrlPr>
                            <a:rPr lang="en-ZA" sz="2400" b="1" i="1" smtClean="0">
                              <a:solidFill>
                                <a:srgbClr val="FF0000"/>
                              </a:solidFill>
                              <a:latin typeface="Cambria Math" panose="02040503050406030204" pitchFamily="18" charset="0"/>
                            </a:rPr>
                          </m:ctrlPr>
                        </m:sSubPr>
                        <m:e>
                          <m:r>
                            <a:rPr lang="en-ZA" sz="2400" b="1" i="1" smtClean="0">
                              <a:solidFill>
                                <a:srgbClr val="FF0000"/>
                              </a:solidFill>
                              <a:latin typeface="Cambria Math"/>
                            </a:rPr>
                            <m:t>𝑵</m:t>
                          </m:r>
                        </m:e>
                        <m:sub>
                          <m:r>
                            <a:rPr lang="en-ZA" sz="2400" b="1" i="1" smtClean="0">
                              <a:solidFill>
                                <a:srgbClr val="FF0000"/>
                              </a:solidFill>
                              <a:latin typeface="Cambria Math"/>
                            </a:rPr>
                            <m:t>𝟎</m:t>
                          </m:r>
                        </m:sub>
                      </m:sSub>
                      <m:sSup>
                        <m:sSupPr>
                          <m:ctrlPr>
                            <a:rPr lang="en-ZA" sz="2400" b="1" i="1" smtClean="0">
                              <a:solidFill>
                                <a:srgbClr val="FF0000"/>
                              </a:solidFill>
                              <a:latin typeface="Cambria Math" panose="02040503050406030204" pitchFamily="18" charset="0"/>
                            </a:rPr>
                          </m:ctrlPr>
                        </m:sSupPr>
                        <m:e>
                          <m:r>
                            <a:rPr lang="en-ZA" sz="2400" b="1" i="1" smtClean="0">
                              <a:solidFill>
                                <a:srgbClr val="FF0000"/>
                              </a:solidFill>
                              <a:latin typeface="Cambria Math"/>
                            </a:rPr>
                            <m:t>𝒆</m:t>
                          </m:r>
                        </m:e>
                        <m:sup>
                          <m:r>
                            <a:rPr lang="en-ZA" sz="2400" b="1" i="1" smtClean="0">
                              <a:solidFill>
                                <a:srgbClr val="FF0000"/>
                              </a:solidFill>
                              <a:latin typeface="Cambria Math"/>
                              <a:ea typeface="Cambria Math"/>
                            </a:rPr>
                            <m:t>𝜶</m:t>
                          </m:r>
                          <m:r>
                            <a:rPr lang="en-ZA" sz="2400" b="1" i="1">
                              <a:solidFill>
                                <a:srgbClr val="FF0000"/>
                              </a:solidFill>
                              <a:latin typeface="Cambria Math"/>
                            </a:rPr>
                            <m:t>𝒙</m:t>
                          </m:r>
                        </m:sup>
                      </m:sSup>
                    </m:oMath>
                  </m:oMathPara>
                </a14:m>
                <a:endParaRPr lang="en-ZA" sz="24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1720835" y="3570508"/>
                <a:ext cx="1746888" cy="461665"/>
              </a:xfrm>
              <a:prstGeom prst="rect">
                <a:avLst/>
              </a:prstGeom>
              <a:blipFill>
                <a:blip r:embed="rId3"/>
                <a:stretch>
                  <a:fillRect b="-5333"/>
                </a:stretch>
              </a:blipFill>
            </p:spPr>
            <p:txBody>
              <a:bodyPr/>
              <a:lstStyle/>
              <a:p>
                <a:r>
                  <a:rPr lang="en-ZA">
                    <a:noFill/>
                  </a:rPr>
                  <a:t> </a:t>
                </a:r>
              </a:p>
            </p:txBody>
          </p:sp>
        </mc:Fallback>
      </mc:AlternateContent>
      <p:cxnSp>
        <p:nvCxnSpPr>
          <p:cNvPr id="26" name="Straight Arrow Connector 25"/>
          <p:cNvCxnSpPr/>
          <p:nvPr/>
        </p:nvCxnSpPr>
        <p:spPr bwMode="auto">
          <a:xfrm>
            <a:off x="3290509" y="3933056"/>
            <a:ext cx="653292" cy="16586"/>
          </a:xfrm>
          <a:prstGeom prst="straightConnector1">
            <a:avLst/>
          </a:prstGeom>
          <a:solidFill>
            <a:schemeClr val="accent1"/>
          </a:solidFill>
          <a:ln w="12700" cap="flat" cmpd="sng" algn="ctr">
            <a:solidFill>
              <a:schemeClr val="tx1"/>
            </a:solidFill>
            <a:prstDash val="solid"/>
            <a:miter lim="800000"/>
            <a:headEnd type="none" w="sm" len="sm"/>
            <a:tailEnd type="arrow"/>
          </a:ln>
          <a:effectLst/>
        </p:spPr>
      </p:cxnSp>
      <p:cxnSp>
        <p:nvCxnSpPr>
          <p:cNvPr id="10" name="Straight Arrow Connector 9"/>
          <p:cNvCxnSpPr/>
          <p:nvPr/>
        </p:nvCxnSpPr>
        <p:spPr bwMode="auto">
          <a:xfrm flipV="1">
            <a:off x="5357390" y="3145077"/>
            <a:ext cx="6698" cy="2730206"/>
          </a:xfrm>
          <a:prstGeom prst="straightConnector1">
            <a:avLst/>
          </a:prstGeom>
          <a:solidFill>
            <a:schemeClr val="accent1"/>
          </a:solidFill>
          <a:ln w="34925" cap="flat" cmpd="sng" algn="ctr">
            <a:solidFill>
              <a:schemeClr val="tx1"/>
            </a:solidFill>
            <a:prstDash val="solid"/>
            <a:miter lim="800000"/>
            <a:headEnd type="none" w="sm" len="sm"/>
            <a:tailEnd type="triangle"/>
          </a:ln>
          <a:effectLst/>
        </p:spPr>
      </p:cxnSp>
      <p:cxnSp>
        <p:nvCxnSpPr>
          <p:cNvPr id="13" name="Straight Arrow Connector 12"/>
          <p:cNvCxnSpPr/>
          <p:nvPr/>
        </p:nvCxnSpPr>
        <p:spPr bwMode="auto">
          <a:xfrm>
            <a:off x="5364088" y="5877272"/>
            <a:ext cx="3600400" cy="0"/>
          </a:xfrm>
          <a:prstGeom prst="straightConnector1">
            <a:avLst/>
          </a:prstGeom>
          <a:solidFill>
            <a:schemeClr val="accent1"/>
          </a:solidFill>
          <a:ln w="31750" cap="flat" cmpd="sng" algn="ctr">
            <a:solidFill>
              <a:schemeClr val="tx1"/>
            </a:solidFill>
            <a:prstDash val="solid"/>
            <a:miter lim="800000"/>
            <a:headEnd type="none" w="sm" len="sm"/>
            <a:tailEnd type="triangle"/>
          </a:ln>
          <a:effectLst/>
        </p:spPr>
      </p:cxnSp>
      <p:sp>
        <p:nvSpPr>
          <p:cNvPr id="23" name="TextBox 22"/>
          <p:cNvSpPr txBox="1"/>
          <p:nvPr/>
        </p:nvSpPr>
        <p:spPr>
          <a:xfrm>
            <a:off x="8654613" y="6012615"/>
            <a:ext cx="506798" cy="307777"/>
          </a:xfrm>
          <a:prstGeom prst="rect">
            <a:avLst/>
          </a:prstGeom>
          <a:noFill/>
        </p:spPr>
        <p:txBody>
          <a:bodyPr wrap="square" rtlCol="0">
            <a:spAutoFit/>
          </a:bodyPr>
          <a:lstStyle/>
          <a:p>
            <a:r>
              <a:rPr lang="en-ZA" sz="1400" b="1" dirty="0" smtClean="0"/>
              <a:t>(</a:t>
            </a:r>
            <a:r>
              <a:rPr lang="en-ZA" sz="1400" b="1" dirty="0"/>
              <a:t>t</a:t>
            </a:r>
            <a:r>
              <a:rPr lang="en-ZA" sz="1400" b="1" dirty="0" smtClean="0"/>
              <a:t>)</a:t>
            </a:r>
            <a:endParaRPr lang="en-ZA" sz="1400" b="1" dirty="0"/>
          </a:p>
        </p:txBody>
      </p:sp>
      <p:sp>
        <p:nvSpPr>
          <p:cNvPr id="25" name="TextBox 24"/>
          <p:cNvSpPr txBox="1"/>
          <p:nvPr/>
        </p:nvSpPr>
        <p:spPr>
          <a:xfrm>
            <a:off x="4892678" y="3128082"/>
            <a:ext cx="506798" cy="307777"/>
          </a:xfrm>
          <a:prstGeom prst="rect">
            <a:avLst/>
          </a:prstGeom>
          <a:noFill/>
        </p:spPr>
        <p:txBody>
          <a:bodyPr wrap="square" rtlCol="0">
            <a:spAutoFit/>
          </a:bodyPr>
          <a:lstStyle/>
          <a:p>
            <a:r>
              <a:rPr lang="en-ZA" sz="1400" b="1" dirty="0" smtClean="0"/>
              <a:t>(</a:t>
            </a:r>
            <a:r>
              <a:rPr lang="en-ZA" sz="1400" b="1" dirty="0"/>
              <a:t>I</a:t>
            </a:r>
            <a:r>
              <a:rPr lang="en-ZA" sz="1400" b="1" dirty="0" smtClean="0"/>
              <a:t>)</a:t>
            </a:r>
            <a:endParaRPr lang="en-ZA" sz="1400" b="1" dirty="0"/>
          </a:p>
        </p:txBody>
      </p:sp>
      <p:sp>
        <p:nvSpPr>
          <p:cNvPr id="29" name="Freeform 28"/>
          <p:cNvSpPr/>
          <p:nvPr/>
        </p:nvSpPr>
        <p:spPr bwMode="auto">
          <a:xfrm>
            <a:off x="5444359" y="4277710"/>
            <a:ext cx="609600" cy="1597573"/>
          </a:xfrm>
          <a:custGeom>
            <a:avLst/>
            <a:gdLst>
              <a:gd name="connsiteX0" fmla="*/ 609600 w 609600"/>
              <a:gd name="connsiteY0" fmla="*/ 0 h 1597573"/>
              <a:gd name="connsiteX1" fmla="*/ 599089 w 609600"/>
              <a:gd name="connsiteY1" fmla="*/ 294290 h 1597573"/>
              <a:gd name="connsiteX2" fmla="*/ 588579 w 609600"/>
              <a:gd name="connsiteY2" fmla="*/ 325821 h 1597573"/>
              <a:gd name="connsiteX3" fmla="*/ 578069 w 609600"/>
              <a:gd name="connsiteY3" fmla="*/ 430924 h 1597573"/>
              <a:gd name="connsiteX4" fmla="*/ 567558 w 609600"/>
              <a:gd name="connsiteY4" fmla="*/ 493987 h 1597573"/>
              <a:gd name="connsiteX5" fmla="*/ 557048 w 609600"/>
              <a:gd name="connsiteY5" fmla="*/ 567559 h 1597573"/>
              <a:gd name="connsiteX6" fmla="*/ 546538 w 609600"/>
              <a:gd name="connsiteY6" fmla="*/ 599090 h 1597573"/>
              <a:gd name="connsiteX7" fmla="*/ 536027 w 609600"/>
              <a:gd name="connsiteY7" fmla="*/ 641131 h 1597573"/>
              <a:gd name="connsiteX8" fmla="*/ 525517 w 609600"/>
              <a:gd name="connsiteY8" fmla="*/ 672662 h 1597573"/>
              <a:gd name="connsiteX9" fmla="*/ 504496 w 609600"/>
              <a:gd name="connsiteY9" fmla="*/ 756745 h 1597573"/>
              <a:gd name="connsiteX10" fmla="*/ 493986 w 609600"/>
              <a:gd name="connsiteY10" fmla="*/ 819807 h 1597573"/>
              <a:gd name="connsiteX11" fmla="*/ 462455 w 609600"/>
              <a:gd name="connsiteY11" fmla="*/ 924911 h 1597573"/>
              <a:gd name="connsiteX12" fmla="*/ 451944 w 609600"/>
              <a:gd name="connsiteY12" fmla="*/ 956442 h 1597573"/>
              <a:gd name="connsiteX13" fmla="*/ 420413 w 609600"/>
              <a:gd name="connsiteY13" fmla="*/ 977462 h 1597573"/>
              <a:gd name="connsiteX14" fmla="*/ 399393 w 609600"/>
              <a:gd name="connsiteY14" fmla="*/ 1040524 h 1597573"/>
              <a:gd name="connsiteX15" fmla="*/ 378372 w 609600"/>
              <a:gd name="connsiteY15" fmla="*/ 1124607 h 1597573"/>
              <a:gd name="connsiteX16" fmla="*/ 357351 w 609600"/>
              <a:gd name="connsiteY16" fmla="*/ 1156138 h 1597573"/>
              <a:gd name="connsiteX17" fmla="*/ 315310 w 609600"/>
              <a:gd name="connsiteY17" fmla="*/ 1250731 h 1597573"/>
              <a:gd name="connsiteX18" fmla="*/ 283779 w 609600"/>
              <a:gd name="connsiteY18" fmla="*/ 1282262 h 1597573"/>
              <a:gd name="connsiteX19" fmla="*/ 252248 w 609600"/>
              <a:gd name="connsiteY19" fmla="*/ 1345324 h 1597573"/>
              <a:gd name="connsiteX20" fmla="*/ 241738 w 609600"/>
              <a:gd name="connsiteY20" fmla="*/ 1376856 h 1597573"/>
              <a:gd name="connsiteX21" fmla="*/ 199696 w 609600"/>
              <a:gd name="connsiteY21" fmla="*/ 1439918 h 1597573"/>
              <a:gd name="connsiteX22" fmla="*/ 178675 w 609600"/>
              <a:gd name="connsiteY22" fmla="*/ 1471449 h 1597573"/>
              <a:gd name="connsiteX23" fmla="*/ 157655 w 609600"/>
              <a:gd name="connsiteY23" fmla="*/ 1502980 h 1597573"/>
              <a:gd name="connsiteX24" fmla="*/ 126124 w 609600"/>
              <a:gd name="connsiteY24" fmla="*/ 1524000 h 1597573"/>
              <a:gd name="connsiteX25" fmla="*/ 73572 w 609600"/>
              <a:gd name="connsiteY25" fmla="*/ 1576552 h 1597573"/>
              <a:gd name="connsiteX26" fmla="*/ 31531 w 609600"/>
              <a:gd name="connsiteY26" fmla="*/ 1587062 h 1597573"/>
              <a:gd name="connsiteX27" fmla="*/ 0 w 609600"/>
              <a:gd name="connsiteY27" fmla="*/ 1597573 h 159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9600" h="1597573">
                <a:moveTo>
                  <a:pt x="609600" y="0"/>
                </a:moveTo>
                <a:cubicBezTo>
                  <a:pt x="606096" y="98097"/>
                  <a:pt x="605409" y="196334"/>
                  <a:pt x="599089" y="294290"/>
                </a:cubicBezTo>
                <a:cubicBezTo>
                  <a:pt x="598376" y="305346"/>
                  <a:pt x="590264" y="314871"/>
                  <a:pt x="588579" y="325821"/>
                </a:cubicBezTo>
                <a:cubicBezTo>
                  <a:pt x="583225" y="360621"/>
                  <a:pt x="582436" y="395987"/>
                  <a:pt x="578069" y="430924"/>
                </a:cubicBezTo>
                <a:cubicBezTo>
                  <a:pt x="575426" y="452070"/>
                  <a:pt x="570799" y="472924"/>
                  <a:pt x="567558" y="493987"/>
                </a:cubicBezTo>
                <a:cubicBezTo>
                  <a:pt x="563791" y="518472"/>
                  <a:pt x="561906" y="543267"/>
                  <a:pt x="557048" y="567559"/>
                </a:cubicBezTo>
                <a:cubicBezTo>
                  <a:pt x="554875" y="578423"/>
                  <a:pt x="549582" y="588437"/>
                  <a:pt x="546538" y="599090"/>
                </a:cubicBezTo>
                <a:cubicBezTo>
                  <a:pt x="542570" y="612979"/>
                  <a:pt x="539995" y="627242"/>
                  <a:pt x="536027" y="641131"/>
                </a:cubicBezTo>
                <a:cubicBezTo>
                  <a:pt x="532983" y="651784"/>
                  <a:pt x="528204" y="661914"/>
                  <a:pt x="525517" y="672662"/>
                </a:cubicBezTo>
                <a:lnTo>
                  <a:pt x="504496" y="756745"/>
                </a:lnTo>
                <a:cubicBezTo>
                  <a:pt x="500993" y="777766"/>
                  <a:pt x="498165" y="798910"/>
                  <a:pt x="493986" y="819807"/>
                </a:cubicBezTo>
                <a:cubicBezTo>
                  <a:pt x="486045" y="859509"/>
                  <a:pt x="475856" y="884707"/>
                  <a:pt x="462455" y="924911"/>
                </a:cubicBezTo>
                <a:cubicBezTo>
                  <a:pt x="458952" y="935421"/>
                  <a:pt x="461162" y="950297"/>
                  <a:pt x="451944" y="956442"/>
                </a:cubicBezTo>
                <a:lnTo>
                  <a:pt x="420413" y="977462"/>
                </a:lnTo>
                <a:cubicBezTo>
                  <a:pt x="413406" y="998483"/>
                  <a:pt x="403739" y="1018797"/>
                  <a:pt x="399393" y="1040524"/>
                </a:cubicBezTo>
                <a:cubicBezTo>
                  <a:pt x="395396" y="1060507"/>
                  <a:pt x="389144" y="1103064"/>
                  <a:pt x="378372" y="1124607"/>
                </a:cubicBezTo>
                <a:cubicBezTo>
                  <a:pt x="372723" y="1135905"/>
                  <a:pt x="364358" y="1145628"/>
                  <a:pt x="357351" y="1156138"/>
                </a:cubicBezTo>
                <a:cubicBezTo>
                  <a:pt x="342074" y="1201970"/>
                  <a:pt x="343071" y="1217418"/>
                  <a:pt x="315310" y="1250731"/>
                </a:cubicBezTo>
                <a:cubicBezTo>
                  <a:pt x="305794" y="1262150"/>
                  <a:pt x="294289" y="1271752"/>
                  <a:pt x="283779" y="1282262"/>
                </a:cubicBezTo>
                <a:cubicBezTo>
                  <a:pt x="257361" y="1361519"/>
                  <a:pt x="292998" y="1263822"/>
                  <a:pt x="252248" y="1345324"/>
                </a:cubicBezTo>
                <a:cubicBezTo>
                  <a:pt x="247293" y="1355234"/>
                  <a:pt x="247118" y="1367171"/>
                  <a:pt x="241738" y="1376856"/>
                </a:cubicBezTo>
                <a:cubicBezTo>
                  <a:pt x="229469" y="1398941"/>
                  <a:pt x="213710" y="1418897"/>
                  <a:pt x="199696" y="1439918"/>
                </a:cubicBezTo>
                <a:lnTo>
                  <a:pt x="178675" y="1471449"/>
                </a:lnTo>
                <a:cubicBezTo>
                  <a:pt x="171668" y="1481959"/>
                  <a:pt x="168165" y="1495973"/>
                  <a:pt x="157655" y="1502980"/>
                </a:cubicBezTo>
                <a:lnTo>
                  <a:pt x="126124" y="1524000"/>
                </a:lnTo>
                <a:cubicBezTo>
                  <a:pt x="107439" y="1552027"/>
                  <a:pt x="106270" y="1562538"/>
                  <a:pt x="73572" y="1576552"/>
                </a:cubicBezTo>
                <a:cubicBezTo>
                  <a:pt x="60295" y="1582242"/>
                  <a:pt x="45420" y="1583094"/>
                  <a:pt x="31531" y="1587062"/>
                </a:cubicBezTo>
                <a:cubicBezTo>
                  <a:pt x="20878" y="1590106"/>
                  <a:pt x="0" y="1597573"/>
                  <a:pt x="0" y="1597573"/>
                </a:cubicBezTo>
              </a:path>
            </a:pathLst>
          </a:custGeom>
          <a:noFill/>
          <a:ln w="12700" cap="flat"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600" b="0" i="0" u="none" strike="noStrike" cap="none" normalizeH="0" baseline="0" smtClean="0">
              <a:ln>
                <a:noFill/>
              </a:ln>
              <a:solidFill>
                <a:schemeClr val="tx1"/>
              </a:solidFill>
              <a:effectLst/>
              <a:latin typeface="Arial" charset="0"/>
            </a:endParaRPr>
          </a:p>
        </p:txBody>
      </p:sp>
      <p:sp>
        <p:nvSpPr>
          <p:cNvPr id="30" name="Freeform 29"/>
          <p:cNvSpPr/>
          <p:nvPr/>
        </p:nvSpPr>
        <p:spPr bwMode="auto">
          <a:xfrm>
            <a:off x="6186826" y="5433848"/>
            <a:ext cx="2480441" cy="441435"/>
          </a:xfrm>
          <a:custGeom>
            <a:avLst/>
            <a:gdLst>
              <a:gd name="connsiteX0" fmla="*/ 0 w 2480441"/>
              <a:gd name="connsiteY0" fmla="*/ 441435 h 441435"/>
              <a:gd name="connsiteX1" fmla="*/ 52551 w 2480441"/>
              <a:gd name="connsiteY1" fmla="*/ 399393 h 441435"/>
              <a:gd name="connsiteX2" fmla="*/ 84082 w 2480441"/>
              <a:gd name="connsiteY2" fmla="*/ 336331 h 441435"/>
              <a:gd name="connsiteX3" fmla="*/ 115613 w 2480441"/>
              <a:gd name="connsiteY3" fmla="*/ 252249 h 441435"/>
              <a:gd name="connsiteX4" fmla="*/ 147144 w 2480441"/>
              <a:gd name="connsiteY4" fmla="*/ 115614 h 441435"/>
              <a:gd name="connsiteX5" fmla="*/ 168165 w 2480441"/>
              <a:gd name="connsiteY5" fmla="*/ 84083 h 441435"/>
              <a:gd name="connsiteX6" fmla="*/ 241738 w 2480441"/>
              <a:gd name="connsiteY6" fmla="*/ 52552 h 441435"/>
              <a:gd name="connsiteX7" fmla="*/ 420413 w 2480441"/>
              <a:gd name="connsiteY7" fmla="*/ 21021 h 441435"/>
              <a:gd name="connsiteX8" fmla="*/ 483475 w 2480441"/>
              <a:gd name="connsiteY8" fmla="*/ 10511 h 441435"/>
              <a:gd name="connsiteX9" fmla="*/ 588579 w 2480441"/>
              <a:gd name="connsiteY9" fmla="*/ 0 h 441435"/>
              <a:gd name="connsiteX10" fmla="*/ 1397875 w 2480441"/>
              <a:gd name="connsiteY10" fmla="*/ 10511 h 441435"/>
              <a:gd name="connsiteX11" fmla="*/ 1923393 w 2480441"/>
              <a:gd name="connsiteY11" fmla="*/ 21021 h 441435"/>
              <a:gd name="connsiteX12" fmla="*/ 1954924 w 2480441"/>
              <a:gd name="connsiteY12" fmla="*/ 42042 h 441435"/>
              <a:gd name="connsiteX13" fmla="*/ 1986455 w 2480441"/>
              <a:gd name="connsiteY13" fmla="*/ 52552 h 441435"/>
              <a:gd name="connsiteX14" fmla="*/ 2017986 w 2480441"/>
              <a:gd name="connsiteY14" fmla="*/ 73573 h 441435"/>
              <a:gd name="connsiteX15" fmla="*/ 2039007 w 2480441"/>
              <a:gd name="connsiteY15" fmla="*/ 105104 h 441435"/>
              <a:gd name="connsiteX16" fmla="*/ 2070538 w 2480441"/>
              <a:gd name="connsiteY16" fmla="*/ 115614 h 441435"/>
              <a:gd name="connsiteX17" fmla="*/ 2123089 w 2480441"/>
              <a:gd name="connsiteY17" fmla="*/ 168166 h 441435"/>
              <a:gd name="connsiteX18" fmla="*/ 2175641 w 2480441"/>
              <a:gd name="connsiteY18" fmla="*/ 220718 h 441435"/>
              <a:gd name="connsiteX19" fmla="*/ 2217682 w 2480441"/>
              <a:gd name="connsiteY19" fmla="*/ 273269 h 441435"/>
              <a:gd name="connsiteX20" fmla="*/ 2228193 w 2480441"/>
              <a:gd name="connsiteY20" fmla="*/ 304800 h 441435"/>
              <a:gd name="connsiteX21" fmla="*/ 2291255 w 2480441"/>
              <a:gd name="connsiteY21" fmla="*/ 346842 h 441435"/>
              <a:gd name="connsiteX22" fmla="*/ 2322786 w 2480441"/>
              <a:gd name="connsiteY22" fmla="*/ 367862 h 441435"/>
              <a:gd name="connsiteX23" fmla="*/ 2354317 w 2480441"/>
              <a:gd name="connsiteY23" fmla="*/ 399393 h 441435"/>
              <a:gd name="connsiteX24" fmla="*/ 2406869 w 2480441"/>
              <a:gd name="connsiteY24" fmla="*/ 409904 h 441435"/>
              <a:gd name="connsiteX25" fmla="*/ 2480441 w 2480441"/>
              <a:gd name="connsiteY25" fmla="*/ 430924 h 44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80441" h="441435">
                <a:moveTo>
                  <a:pt x="0" y="441435"/>
                </a:moveTo>
                <a:cubicBezTo>
                  <a:pt x="17517" y="427421"/>
                  <a:pt x="36689" y="415256"/>
                  <a:pt x="52551" y="399393"/>
                </a:cubicBezTo>
                <a:cubicBezTo>
                  <a:pt x="74877" y="377067"/>
                  <a:pt x="73823" y="363688"/>
                  <a:pt x="84082" y="336331"/>
                </a:cubicBezTo>
                <a:cubicBezTo>
                  <a:pt x="121785" y="235791"/>
                  <a:pt x="91757" y="323818"/>
                  <a:pt x="115613" y="252249"/>
                </a:cubicBezTo>
                <a:cubicBezTo>
                  <a:pt x="120458" y="218334"/>
                  <a:pt x="126161" y="147089"/>
                  <a:pt x="147144" y="115614"/>
                </a:cubicBezTo>
                <a:cubicBezTo>
                  <a:pt x="154151" y="105104"/>
                  <a:pt x="158461" y="92170"/>
                  <a:pt x="168165" y="84083"/>
                </a:cubicBezTo>
                <a:cubicBezTo>
                  <a:pt x="185483" y="69651"/>
                  <a:pt x="219832" y="59854"/>
                  <a:pt x="241738" y="52552"/>
                </a:cubicBezTo>
                <a:cubicBezTo>
                  <a:pt x="316252" y="2875"/>
                  <a:pt x="252615" y="37800"/>
                  <a:pt x="420413" y="21021"/>
                </a:cubicBezTo>
                <a:cubicBezTo>
                  <a:pt x="441618" y="18901"/>
                  <a:pt x="462329" y="13154"/>
                  <a:pt x="483475" y="10511"/>
                </a:cubicBezTo>
                <a:cubicBezTo>
                  <a:pt x="518413" y="6144"/>
                  <a:pt x="553544" y="3504"/>
                  <a:pt x="588579" y="0"/>
                </a:cubicBezTo>
                <a:lnTo>
                  <a:pt x="1397875" y="10511"/>
                </a:lnTo>
                <a:cubicBezTo>
                  <a:pt x="1573061" y="13270"/>
                  <a:pt x="1748465" y="11119"/>
                  <a:pt x="1923393" y="21021"/>
                </a:cubicBezTo>
                <a:cubicBezTo>
                  <a:pt x="1936005" y="21735"/>
                  <a:pt x="1943626" y="36393"/>
                  <a:pt x="1954924" y="42042"/>
                </a:cubicBezTo>
                <a:cubicBezTo>
                  <a:pt x="1964833" y="46997"/>
                  <a:pt x="1975945" y="49049"/>
                  <a:pt x="1986455" y="52552"/>
                </a:cubicBezTo>
                <a:cubicBezTo>
                  <a:pt x="1996965" y="59559"/>
                  <a:pt x="2009054" y="64641"/>
                  <a:pt x="2017986" y="73573"/>
                </a:cubicBezTo>
                <a:cubicBezTo>
                  <a:pt x="2026918" y="82505"/>
                  <a:pt x="2029143" y="97213"/>
                  <a:pt x="2039007" y="105104"/>
                </a:cubicBezTo>
                <a:cubicBezTo>
                  <a:pt x="2047658" y="112025"/>
                  <a:pt x="2060028" y="112111"/>
                  <a:pt x="2070538" y="115614"/>
                </a:cubicBezTo>
                <a:cubicBezTo>
                  <a:pt x="2126588" y="199692"/>
                  <a:pt x="2053024" y="98101"/>
                  <a:pt x="2123089" y="168166"/>
                </a:cubicBezTo>
                <a:cubicBezTo>
                  <a:pt x="2193158" y="238235"/>
                  <a:pt x="2091558" y="164662"/>
                  <a:pt x="2175641" y="220718"/>
                </a:cubicBezTo>
                <a:cubicBezTo>
                  <a:pt x="2202057" y="299970"/>
                  <a:pt x="2163351" y="205357"/>
                  <a:pt x="2217682" y="273269"/>
                </a:cubicBezTo>
                <a:cubicBezTo>
                  <a:pt x="2224603" y="281920"/>
                  <a:pt x="2220359" y="296966"/>
                  <a:pt x="2228193" y="304800"/>
                </a:cubicBezTo>
                <a:cubicBezTo>
                  <a:pt x="2246057" y="322664"/>
                  <a:pt x="2270234" y="332828"/>
                  <a:pt x="2291255" y="346842"/>
                </a:cubicBezTo>
                <a:cubicBezTo>
                  <a:pt x="2301765" y="353849"/>
                  <a:pt x="2313854" y="358930"/>
                  <a:pt x="2322786" y="367862"/>
                </a:cubicBezTo>
                <a:cubicBezTo>
                  <a:pt x="2333296" y="378372"/>
                  <a:pt x="2341022" y="392746"/>
                  <a:pt x="2354317" y="399393"/>
                </a:cubicBezTo>
                <a:cubicBezTo>
                  <a:pt x="2370295" y="407382"/>
                  <a:pt x="2389634" y="405204"/>
                  <a:pt x="2406869" y="409904"/>
                </a:cubicBezTo>
                <a:cubicBezTo>
                  <a:pt x="2488005" y="432032"/>
                  <a:pt x="2445441" y="430924"/>
                  <a:pt x="2480441" y="430924"/>
                </a:cubicBezTo>
              </a:path>
            </a:pathLst>
          </a:custGeom>
          <a:noFill/>
          <a:ln w="12700" cap="flat"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600" b="0" i="0" u="none" strike="noStrike" cap="none" normalizeH="0" baseline="0" smtClean="0">
              <a:ln>
                <a:noFill/>
              </a:ln>
              <a:solidFill>
                <a:schemeClr val="tx1"/>
              </a:solidFill>
              <a:effectLst/>
              <a:latin typeface="Arial" charset="0"/>
            </a:endParaRPr>
          </a:p>
        </p:txBody>
      </p:sp>
      <p:sp>
        <p:nvSpPr>
          <p:cNvPr id="34" name="Freeform 33"/>
          <p:cNvSpPr/>
          <p:nvPr/>
        </p:nvSpPr>
        <p:spPr bwMode="auto">
          <a:xfrm>
            <a:off x="6053377" y="4250785"/>
            <a:ext cx="45719" cy="1603518"/>
          </a:xfrm>
          <a:custGeom>
            <a:avLst/>
            <a:gdLst>
              <a:gd name="connsiteX0" fmla="*/ 582 w 189768"/>
              <a:gd name="connsiteY0" fmla="*/ 100498 h 1603518"/>
              <a:gd name="connsiteX1" fmla="*/ 11092 w 189768"/>
              <a:gd name="connsiteY1" fmla="*/ 5905 h 1603518"/>
              <a:gd name="connsiteX2" fmla="*/ 63644 w 189768"/>
              <a:gd name="connsiteY2" fmla="*/ 16415 h 1603518"/>
              <a:gd name="connsiteX3" fmla="*/ 74154 w 189768"/>
              <a:gd name="connsiteY3" fmla="*/ 47946 h 1603518"/>
              <a:gd name="connsiteX4" fmla="*/ 95175 w 189768"/>
              <a:gd name="connsiteY4" fmla="*/ 79477 h 1603518"/>
              <a:gd name="connsiteX5" fmla="*/ 116195 w 189768"/>
              <a:gd name="connsiteY5" fmla="*/ 142539 h 1603518"/>
              <a:gd name="connsiteX6" fmla="*/ 126706 w 189768"/>
              <a:gd name="connsiteY6" fmla="*/ 174070 h 1603518"/>
              <a:gd name="connsiteX7" fmla="*/ 147726 w 189768"/>
              <a:gd name="connsiteY7" fmla="*/ 321215 h 1603518"/>
              <a:gd name="connsiteX8" fmla="*/ 137216 w 189768"/>
              <a:gd name="connsiteY8" fmla="*/ 909794 h 1603518"/>
              <a:gd name="connsiteX9" fmla="*/ 126706 w 189768"/>
              <a:gd name="connsiteY9" fmla="*/ 962346 h 1603518"/>
              <a:gd name="connsiteX10" fmla="*/ 147726 w 189768"/>
              <a:gd name="connsiteY10" fmla="*/ 1372249 h 1603518"/>
              <a:gd name="connsiteX11" fmla="*/ 158237 w 189768"/>
              <a:gd name="connsiteY11" fmla="*/ 1414291 h 1603518"/>
              <a:gd name="connsiteX12" fmla="*/ 168747 w 189768"/>
              <a:gd name="connsiteY12" fmla="*/ 1550925 h 1603518"/>
              <a:gd name="connsiteX13" fmla="*/ 189768 w 189768"/>
              <a:gd name="connsiteY13" fmla="*/ 1603477 h 160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768" h="1603518">
                <a:moveTo>
                  <a:pt x="582" y="100498"/>
                </a:moveTo>
                <a:cubicBezTo>
                  <a:pt x="4085" y="68967"/>
                  <a:pt x="-7943" y="31285"/>
                  <a:pt x="11092" y="5905"/>
                </a:cubicBezTo>
                <a:cubicBezTo>
                  <a:pt x="21811" y="-8386"/>
                  <a:pt x="48780" y="6506"/>
                  <a:pt x="63644" y="16415"/>
                </a:cubicBezTo>
                <a:cubicBezTo>
                  <a:pt x="72862" y="22560"/>
                  <a:pt x="69199" y="38037"/>
                  <a:pt x="74154" y="47946"/>
                </a:cubicBezTo>
                <a:cubicBezTo>
                  <a:pt x="79803" y="59244"/>
                  <a:pt x="88168" y="68967"/>
                  <a:pt x="95175" y="79477"/>
                </a:cubicBezTo>
                <a:lnTo>
                  <a:pt x="116195" y="142539"/>
                </a:lnTo>
                <a:cubicBezTo>
                  <a:pt x="119698" y="153049"/>
                  <a:pt x="124533" y="163206"/>
                  <a:pt x="126706" y="174070"/>
                </a:cubicBezTo>
                <a:cubicBezTo>
                  <a:pt x="143438" y="257731"/>
                  <a:pt x="135243" y="208867"/>
                  <a:pt x="147726" y="321215"/>
                </a:cubicBezTo>
                <a:cubicBezTo>
                  <a:pt x="144223" y="517408"/>
                  <a:pt x="143646" y="713675"/>
                  <a:pt x="137216" y="909794"/>
                </a:cubicBezTo>
                <a:cubicBezTo>
                  <a:pt x="136631" y="927649"/>
                  <a:pt x="126706" y="944482"/>
                  <a:pt x="126706" y="962346"/>
                </a:cubicBezTo>
                <a:cubicBezTo>
                  <a:pt x="126706" y="1063281"/>
                  <a:pt x="126707" y="1246136"/>
                  <a:pt x="147726" y="1372249"/>
                </a:cubicBezTo>
                <a:cubicBezTo>
                  <a:pt x="150101" y="1386498"/>
                  <a:pt x="154733" y="1400277"/>
                  <a:pt x="158237" y="1414291"/>
                </a:cubicBezTo>
                <a:cubicBezTo>
                  <a:pt x="161740" y="1459836"/>
                  <a:pt x="163703" y="1505525"/>
                  <a:pt x="168747" y="1550925"/>
                </a:cubicBezTo>
                <a:cubicBezTo>
                  <a:pt x="174968" y="1606913"/>
                  <a:pt x="162369" y="1603477"/>
                  <a:pt x="189768" y="1603477"/>
                </a:cubicBezTo>
              </a:path>
            </a:pathLst>
          </a:custGeom>
          <a:noFill/>
          <a:ln w="12700" cap="flat"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600" b="0" i="0" u="none" strike="noStrike" cap="none" normalizeH="0" baseline="0" smtClean="0">
              <a:ln>
                <a:noFill/>
              </a:ln>
              <a:solidFill>
                <a:schemeClr val="tx1"/>
              </a:solidFill>
              <a:effectLst/>
              <a:latin typeface="Arial" charset="0"/>
            </a:endParaRPr>
          </a:p>
        </p:txBody>
      </p:sp>
      <p:sp>
        <p:nvSpPr>
          <p:cNvPr id="35" name="TextBox 34"/>
          <p:cNvSpPr txBox="1"/>
          <p:nvPr/>
        </p:nvSpPr>
        <p:spPr>
          <a:xfrm>
            <a:off x="5977299" y="3479418"/>
            <a:ext cx="1080120" cy="523220"/>
          </a:xfrm>
          <a:prstGeom prst="rect">
            <a:avLst/>
          </a:prstGeom>
          <a:noFill/>
        </p:spPr>
        <p:txBody>
          <a:bodyPr wrap="square" rtlCol="0">
            <a:spAutoFit/>
          </a:bodyPr>
          <a:lstStyle/>
          <a:p>
            <a:r>
              <a:rPr lang="en-ZA" sz="1400" b="1" dirty="0" smtClean="0"/>
              <a:t>Electronic current</a:t>
            </a:r>
            <a:endParaRPr lang="en-ZA" sz="1400" b="1" dirty="0"/>
          </a:p>
        </p:txBody>
      </p:sp>
      <p:sp>
        <p:nvSpPr>
          <p:cNvPr id="36" name="TextBox 35"/>
          <p:cNvSpPr txBox="1"/>
          <p:nvPr/>
        </p:nvSpPr>
        <p:spPr>
          <a:xfrm>
            <a:off x="7689142" y="4437112"/>
            <a:ext cx="843298" cy="523220"/>
          </a:xfrm>
          <a:prstGeom prst="rect">
            <a:avLst/>
          </a:prstGeom>
          <a:noFill/>
        </p:spPr>
        <p:txBody>
          <a:bodyPr wrap="square" rtlCol="0">
            <a:spAutoFit/>
          </a:bodyPr>
          <a:lstStyle/>
          <a:p>
            <a:r>
              <a:rPr lang="en-ZA" sz="1400" b="1" dirty="0" smtClean="0"/>
              <a:t>Ionic current</a:t>
            </a:r>
            <a:endParaRPr lang="en-ZA" sz="1400" b="1" dirty="0"/>
          </a:p>
        </p:txBody>
      </p:sp>
      <p:cxnSp>
        <p:nvCxnSpPr>
          <p:cNvPr id="38" name="Straight Arrow Connector 37"/>
          <p:cNvCxnSpPr/>
          <p:nvPr/>
        </p:nvCxnSpPr>
        <p:spPr bwMode="auto">
          <a:xfrm flipH="1">
            <a:off x="7689142" y="4960332"/>
            <a:ext cx="195227" cy="320281"/>
          </a:xfrm>
          <a:prstGeom prst="straightConnector1">
            <a:avLst/>
          </a:prstGeom>
          <a:solidFill>
            <a:schemeClr val="accent1"/>
          </a:solidFill>
          <a:ln w="12700" cap="flat" cmpd="sng" algn="ctr">
            <a:solidFill>
              <a:schemeClr val="tx1"/>
            </a:solidFill>
            <a:prstDash val="solid"/>
            <a:miter lim="800000"/>
            <a:headEnd type="none" w="sm" len="sm"/>
            <a:tailEnd type="triangle"/>
          </a:ln>
          <a:effectLst/>
        </p:spPr>
      </p:cxnSp>
      <p:cxnSp>
        <p:nvCxnSpPr>
          <p:cNvPr id="46" name="Straight Arrow Connector 45"/>
          <p:cNvCxnSpPr/>
          <p:nvPr/>
        </p:nvCxnSpPr>
        <p:spPr bwMode="auto">
          <a:xfrm flipH="1">
            <a:off x="6181106" y="4039236"/>
            <a:ext cx="195227" cy="320281"/>
          </a:xfrm>
          <a:prstGeom prst="straightConnector1">
            <a:avLst/>
          </a:prstGeom>
          <a:solidFill>
            <a:schemeClr val="accent1"/>
          </a:solidFill>
          <a:ln w="12700" cap="flat" cmpd="sng" algn="ctr">
            <a:solidFill>
              <a:schemeClr val="tx1"/>
            </a:solidFill>
            <a:prstDash val="solid"/>
            <a:miter lim="800000"/>
            <a:headEnd type="none" w="sm" len="sm"/>
            <a:tailEnd type="triangle"/>
          </a:ln>
          <a:effectLst/>
        </p:spPr>
      </p:cxnSp>
      <p:sp>
        <p:nvSpPr>
          <p:cNvPr id="47" name="Title 1"/>
          <p:cNvSpPr>
            <a:spLocks noGrp="1"/>
          </p:cNvSpPr>
          <p:nvPr>
            <p:ph type="title"/>
          </p:nvPr>
        </p:nvSpPr>
        <p:spPr>
          <a:xfrm>
            <a:off x="827856" y="44624"/>
            <a:ext cx="7848600" cy="660253"/>
          </a:xfrm>
        </p:spPr>
        <p:txBody>
          <a:bodyPr/>
          <a:lstStyle/>
          <a:p>
            <a:r>
              <a:rPr lang="en-ZA" dirty="0" smtClean="0"/>
              <a:t>Non-self-sustained avalanches</a:t>
            </a:r>
            <a:endParaRPr lang="en-ZA" dirty="0"/>
          </a:p>
        </p:txBody>
      </p:sp>
      <p:sp>
        <p:nvSpPr>
          <p:cNvPr id="48" name="Rectangle 47"/>
          <p:cNvSpPr/>
          <p:nvPr/>
        </p:nvSpPr>
        <p:spPr bwMode="auto">
          <a:xfrm>
            <a:off x="1031546" y="1101920"/>
            <a:ext cx="138069" cy="1798210"/>
          </a:xfrm>
          <a:prstGeom prst="rect">
            <a:avLst/>
          </a:prstGeom>
          <a:blipFill>
            <a:blip r:embed="rId4"/>
            <a:tile tx="0" ty="0" sx="100000" sy="100000" flip="none" algn="tl"/>
          </a:blipFill>
          <a:ln w="12700" cap="flat"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ZA" sz="1600" b="0" i="0" u="none" strike="noStrike" kern="1200" cap="none" spc="0" normalizeH="0" baseline="0" noProof="0" smtClean="0">
              <a:ln>
                <a:noFill/>
              </a:ln>
              <a:solidFill>
                <a:srgbClr val="000000"/>
              </a:solidFill>
              <a:effectLst/>
              <a:uLnTx/>
              <a:uFillTx/>
              <a:latin typeface="Arial" charset="0"/>
              <a:ea typeface="+mn-ea"/>
              <a:cs typeface="+mn-cs"/>
            </a:endParaRPr>
          </a:p>
        </p:txBody>
      </p:sp>
      <p:sp>
        <p:nvSpPr>
          <p:cNvPr id="49" name="TextBox 48"/>
          <p:cNvSpPr txBox="1"/>
          <p:nvPr/>
        </p:nvSpPr>
        <p:spPr>
          <a:xfrm>
            <a:off x="658610" y="763365"/>
            <a:ext cx="1451518"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1600" b="0" i="0" u="none" strike="noStrike" kern="1200" cap="none" spc="0" normalizeH="0" baseline="0" noProof="0" dirty="0" smtClean="0">
                <a:ln>
                  <a:noFill/>
                </a:ln>
                <a:solidFill>
                  <a:srgbClr val="000000"/>
                </a:solidFill>
                <a:effectLst/>
                <a:uLnTx/>
                <a:uFillTx/>
                <a:latin typeface="Arial" charset="0"/>
                <a:ea typeface="+mn-ea"/>
                <a:cs typeface="+mn-cs"/>
              </a:rPr>
              <a:t>Cathode(-)</a:t>
            </a:r>
            <a:endParaRPr kumimoji="0" lang="en-ZA" sz="1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0" name="Rectangle 49"/>
          <p:cNvSpPr/>
          <p:nvPr/>
        </p:nvSpPr>
        <p:spPr bwMode="auto">
          <a:xfrm>
            <a:off x="8868618" y="890612"/>
            <a:ext cx="137166" cy="2134324"/>
          </a:xfrm>
          <a:prstGeom prst="rect">
            <a:avLst/>
          </a:prstGeom>
          <a:blipFill>
            <a:blip r:embed="rId4"/>
            <a:tile tx="0" ty="0" sx="100000" sy="100000" flip="none" algn="tl"/>
          </a:blipFill>
          <a:ln w="12700" cap="flat"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ZA" sz="1600" b="0" i="0" u="none" strike="noStrike" kern="1200" cap="none" spc="0" normalizeH="0" baseline="0" noProof="0" smtClean="0">
              <a:ln>
                <a:noFill/>
              </a:ln>
              <a:solidFill>
                <a:srgbClr val="000000"/>
              </a:solidFill>
              <a:effectLst/>
              <a:uLnTx/>
              <a:uFillTx/>
              <a:latin typeface="Arial" charset="0"/>
              <a:ea typeface="+mn-ea"/>
              <a:cs typeface="+mn-cs"/>
            </a:endParaRPr>
          </a:p>
        </p:txBody>
      </p:sp>
      <p:sp>
        <p:nvSpPr>
          <p:cNvPr id="51" name="TextBox 50"/>
          <p:cNvSpPr txBox="1"/>
          <p:nvPr/>
        </p:nvSpPr>
        <p:spPr>
          <a:xfrm>
            <a:off x="8076530" y="413555"/>
            <a:ext cx="1097331"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ZA" sz="1600" b="0" i="0" u="none" strike="noStrike" kern="1200" cap="none" spc="0" normalizeH="0" baseline="0" noProof="0" dirty="0" smtClean="0">
                <a:ln>
                  <a:noFill/>
                </a:ln>
                <a:solidFill>
                  <a:srgbClr val="000000"/>
                </a:solidFill>
                <a:effectLst/>
                <a:uLnTx/>
                <a:uFillTx/>
                <a:latin typeface="Arial" charset="0"/>
                <a:ea typeface="+mn-ea"/>
                <a:cs typeface="+mn-cs"/>
              </a:rPr>
              <a:t>Anode(+)</a:t>
            </a:r>
            <a:endParaRPr kumimoji="0" lang="en-ZA" sz="160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3" name="Straight Connector 2"/>
          <p:cNvCxnSpPr>
            <a:stCxn id="34" idx="13"/>
          </p:cNvCxnSpPr>
          <p:nvPr/>
        </p:nvCxnSpPr>
        <p:spPr bwMode="auto">
          <a:xfrm>
            <a:off x="6099096" y="5854262"/>
            <a:ext cx="0" cy="176246"/>
          </a:xfrm>
          <a:prstGeom prst="line">
            <a:avLst/>
          </a:prstGeom>
          <a:solidFill>
            <a:schemeClr val="accent1"/>
          </a:solidFill>
          <a:ln w="12700" cap="flat" cmpd="sng" algn="ctr">
            <a:solidFill>
              <a:schemeClr val="tx1"/>
            </a:solidFill>
            <a:prstDash val="solid"/>
            <a:miter lim="800000"/>
            <a:headEnd type="none" w="sm" len="sm"/>
            <a:tailEnd type="none" w="sm" len="sm"/>
          </a:ln>
          <a:effectLst/>
        </p:spPr>
      </p:cxnSp>
      <p:cxnSp>
        <p:nvCxnSpPr>
          <p:cNvPr id="7" name="Straight Connector 6"/>
          <p:cNvCxnSpPr>
            <a:stCxn id="30" idx="22"/>
          </p:cNvCxnSpPr>
          <p:nvPr/>
        </p:nvCxnSpPr>
        <p:spPr bwMode="auto">
          <a:xfrm>
            <a:off x="8509612" y="5801710"/>
            <a:ext cx="22828" cy="228798"/>
          </a:xfrm>
          <a:prstGeom prst="line">
            <a:avLst/>
          </a:prstGeom>
          <a:solidFill>
            <a:schemeClr val="accent1"/>
          </a:solidFill>
          <a:ln w="12700" cap="flat" cmpd="sng" algn="ctr">
            <a:solidFill>
              <a:schemeClr val="tx1"/>
            </a:solidFill>
            <a:prstDash val="solid"/>
            <a:miter lim="800000"/>
            <a:headEnd type="none" w="sm" len="sm"/>
            <a:tailEnd type="none" w="sm" len="sm"/>
          </a:ln>
          <a:effectLst/>
        </p:spPr>
      </p:cxnSp>
      <p:sp>
        <p:nvSpPr>
          <p:cNvPr id="31" name="TextBox 30"/>
          <p:cNvSpPr txBox="1"/>
          <p:nvPr/>
        </p:nvSpPr>
        <p:spPr>
          <a:xfrm>
            <a:off x="5937350" y="6022765"/>
            <a:ext cx="506798" cy="307777"/>
          </a:xfrm>
          <a:prstGeom prst="rect">
            <a:avLst/>
          </a:prstGeom>
          <a:noFill/>
        </p:spPr>
        <p:txBody>
          <a:bodyPr wrap="square" rtlCol="0">
            <a:spAutoFit/>
          </a:bodyPr>
          <a:lstStyle/>
          <a:p>
            <a:r>
              <a:rPr lang="en-ZA" sz="1400" b="1" dirty="0" smtClean="0"/>
              <a:t>t1</a:t>
            </a:r>
            <a:endParaRPr lang="en-ZA" sz="1400" b="1" dirty="0"/>
          </a:p>
        </p:txBody>
      </p:sp>
      <p:sp>
        <p:nvSpPr>
          <p:cNvPr id="32" name="TextBox 31"/>
          <p:cNvSpPr txBox="1"/>
          <p:nvPr/>
        </p:nvSpPr>
        <p:spPr>
          <a:xfrm>
            <a:off x="8256213" y="6090593"/>
            <a:ext cx="506798" cy="307777"/>
          </a:xfrm>
          <a:prstGeom prst="rect">
            <a:avLst/>
          </a:prstGeom>
          <a:noFill/>
        </p:spPr>
        <p:txBody>
          <a:bodyPr wrap="square" rtlCol="0">
            <a:spAutoFit/>
          </a:bodyPr>
          <a:lstStyle/>
          <a:p>
            <a:r>
              <a:rPr lang="en-ZA" sz="1400" b="1" dirty="0" smtClean="0"/>
              <a:t>t2</a:t>
            </a:r>
            <a:endParaRPr lang="en-ZA" sz="1400" b="1" dirty="0"/>
          </a:p>
        </p:txBody>
      </p:sp>
    </p:spTree>
    <p:extLst>
      <p:ext uri="{BB962C8B-B14F-4D97-AF65-F5344CB8AC3E}">
        <p14:creationId xmlns:p14="http://schemas.microsoft.com/office/powerpoint/2010/main" val="66038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par>
                                <p:cTn id="26" presetID="53" presetClass="entr" presetSubtype="16"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Effect transition="in" filter="fade">
                                      <p:cBhvr>
                                        <p:cTn id="35" dur="500"/>
                                        <p:tgtEl>
                                          <p:spTgt spid="23"/>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animEffect transition="in" filter="fade">
                                      <p:cBhvr>
                                        <p:cTn id="40" dur="500"/>
                                        <p:tgtEl>
                                          <p:spTgt spid="25"/>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animEffect transition="in" filter="fade">
                                      <p:cBhvr>
                                        <p:cTn id="45" dur="500"/>
                                        <p:tgtEl>
                                          <p:spTgt spid="2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p:cTn id="48" dur="500" fill="hold"/>
                                        <p:tgtEl>
                                          <p:spTgt spid="30"/>
                                        </p:tgtEl>
                                        <p:attrNameLst>
                                          <p:attrName>ppt_w</p:attrName>
                                        </p:attrNameLst>
                                      </p:cBhvr>
                                      <p:tavLst>
                                        <p:tav tm="0">
                                          <p:val>
                                            <p:fltVal val="0"/>
                                          </p:val>
                                        </p:tav>
                                        <p:tav tm="100000">
                                          <p:val>
                                            <p:strVal val="#ppt_w"/>
                                          </p:val>
                                        </p:tav>
                                      </p:tavLst>
                                    </p:anim>
                                    <p:anim calcmode="lin" valueType="num">
                                      <p:cBhvr>
                                        <p:cTn id="49" dur="500" fill="hold"/>
                                        <p:tgtEl>
                                          <p:spTgt spid="30"/>
                                        </p:tgtEl>
                                        <p:attrNameLst>
                                          <p:attrName>ppt_h</p:attrName>
                                        </p:attrNameLst>
                                      </p:cBhvr>
                                      <p:tavLst>
                                        <p:tav tm="0">
                                          <p:val>
                                            <p:fltVal val="0"/>
                                          </p:val>
                                        </p:tav>
                                        <p:tav tm="100000">
                                          <p:val>
                                            <p:strVal val="#ppt_h"/>
                                          </p:val>
                                        </p:tav>
                                      </p:tavLst>
                                    </p:anim>
                                    <p:animEffect transition="in" filter="fade">
                                      <p:cBhvr>
                                        <p:cTn id="50" dur="500"/>
                                        <p:tgtEl>
                                          <p:spTgt spid="30"/>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p:cTn id="53" dur="500" fill="hold"/>
                                        <p:tgtEl>
                                          <p:spTgt spid="34"/>
                                        </p:tgtEl>
                                        <p:attrNameLst>
                                          <p:attrName>ppt_w</p:attrName>
                                        </p:attrNameLst>
                                      </p:cBhvr>
                                      <p:tavLst>
                                        <p:tav tm="0">
                                          <p:val>
                                            <p:fltVal val="0"/>
                                          </p:val>
                                        </p:tav>
                                        <p:tav tm="100000">
                                          <p:val>
                                            <p:strVal val="#ppt_w"/>
                                          </p:val>
                                        </p:tav>
                                      </p:tavLst>
                                    </p:anim>
                                    <p:anim calcmode="lin" valueType="num">
                                      <p:cBhvr>
                                        <p:cTn id="54" dur="500" fill="hold"/>
                                        <p:tgtEl>
                                          <p:spTgt spid="34"/>
                                        </p:tgtEl>
                                        <p:attrNameLst>
                                          <p:attrName>ppt_h</p:attrName>
                                        </p:attrNameLst>
                                      </p:cBhvr>
                                      <p:tavLst>
                                        <p:tav tm="0">
                                          <p:val>
                                            <p:fltVal val="0"/>
                                          </p:val>
                                        </p:tav>
                                        <p:tav tm="100000">
                                          <p:val>
                                            <p:strVal val="#ppt_h"/>
                                          </p:val>
                                        </p:tav>
                                      </p:tavLst>
                                    </p:anim>
                                    <p:animEffect transition="in" filter="fade">
                                      <p:cBhvr>
                                        <p:cTn id="55" dur="500"/>
                                        <p:tgtEl>
                                          <p:spTgt spid="34"/>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 calcmode="lin" valueType="num">
                                      <p:cBhvr>
                                        <p:cTn id="58" dur="500" fill="hold"/>
                                        <p:tgtEl>
                                          <p:spTgt spid="35"/>
                                        </p:tgtEl>
                                        <p:attrNameLst>
                                          <p:attrName>ppt_w</p:attrName>
                                        </p:attrNameLst>
                                      </p:cBhvr>
                                      <p:tavLst>
                                        <p:tav tm="0">
                                          <p:val>
                                            <p:fltVal val="0"/>
                                          </p:val>
                                        </p:tav>
                                        <p:tav tm="100000">
                                          <p:val>
                                            <p:strVal val="#ppt_w"/>
                                          </p:val>
                                        </p:tav>
                                      </p:tavLst>
                                    </p:anim>
                                    <p:anim calcmode="lin" valueType="num">
                                      <p:cBhvr>
                                        <p:cTn id="59" dur="500" fill="hold"/>
                                        <p:tgtEl>
                                          <p:spTgt spid="35"/>
                                        </p:tgtEl>
                                        <p:attrNameLst>
                                          <p:attrName>ppt_h</p:attrName>
                                        </p:attrNameLst>
                                      </p:cBhvr>
                                      <p:tavLst>
                                        <p:tav tm="0">
                                          <p:val>
                                            <p:fltVal val="0"/>
                                          </p:val>
                                        </p:tav>
                                        <p:tav tm="100000">
                                          <p:val>
                                            <p:strVal val="#ppt_h"/>
                                          </p:val>
                                        </p:tav>
                                      </p:tavLst>
                                    </p:anim>
                                    <p:animEffect transition="in" filter="fade">
                                      <p:cBhvr>
                                        <p:cTn id="60" dur="500"/>
                                        <p:tgtEl>
                                          <p:spTgt spid="35"/>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p:cTn id="63" dur="500" fill="hold"/>
                                        <p:tgtEl>
                                          <p:spTgt spid="36"/>
                                        </p:tgtEl>
                                        <p:attrNameLst>
                                          <p:attrName>ppt_w</p:attrName>
                                        </p:attrNameLst>
                                      </p:cBhvr>
                                      <p:tavLst>
                                        <p:tav tm="0">
                                          <p:val>
                                            <p:fltVal val="0"/>
                                          </p:val>
                                        </p:tav>
                                        <p:tav tm="100000">
                                          <p:val>
                                            <p:strVal val="#ppt_w"/>
                                          </p:val>
                                        </p:tav>
                                      </p:tavLst>
                                    </p:anim>
                                    <p:anim calcmode="lin" valueType="num">
                                      <p:cBhvr>
                                        <p:cTn id="64" dur="500" fill="hold"/>
                                        <p:tgtEl>
                                          <p:spTgt spid="36"/>
                                        </p:tgtEl>
                                        <p:attrNameLst>
                                          <p:attrName>ppt_h</p:attrName>
                                        </p:attrNameLst>
                                      </p:cBhvr>
                                      <p:tavLst>
                                        <p:tav tm="0">
                                          <p:val>
                                            <p:fltVal val="0"/>
                                          </p:val>
                                        </p:tav>
                                        <p:tav tm="100000">
                                          <p:val>
                                            <p:strVal val="#ppt_h"/>
                                          </p:val>
                                        </p:tav>
                                      </p:tavLst>
                                    </p:anim>
                                    <p:animEffect transition="in" filter="fade">
                                      <p:cBhvr>
                                        <p:cTn id="65" dur="500"/>
                                        <p:tgtEl>
                                          <p:spTgt spid="36"/>
                                        </p:tgtEl>
                                      </p:cBhvr>
                                    </p:animEffect>
                                  </p:childTnLst>
                                </p:cTn>
                              </p:par>
                              <p:par>
                                <p:cTn id="66" presetID="53" presetClass="entr" presetSubtype="16" fill="hold" nodeType="withEffect">
                                  <p:stCondLst>
                                    <p:cond delay="0"/>
                                  </p:stCondLst>
                                  <p:childTnLst>
                                    <p:set>
                                      <p:cBhvr>
                                        <p:cTn id="67" dur="1" fill="hold">
                                          <p:stCondLst>
                                            <p:cond delay="0"/>
                                          </p:stCondLst>
                                        </p:cTn>
                                        <p:tgtEl>
                                          <p:spTgt spid="38"/>
                                        </p:tgtEl>
                                        <p:attrNameLst>
                                          <p:attrName>style.visibility</p:attrName>
                                        </p:attrNameLst>
                                      </p:cBhvr>
                                      <p:to>
                                        <p:strVal val="visible"/>
                                      </p:to>
                                    </p:set>
                                    <p:anim calcmode="lin" valueType="num">
                                      <p:cBhvr>
                                        <p:cTn id="68" dur="500" fill="hold"/>
                                        <p:tgtEl>
                                          <p:spTgt spid="38"/>
                                        </p:tgtEl>
                                        <p:attrNameLst>
                                          <p:attrName>ppt_w</p:attrName>
                                        </p:attrNameLst>
                                      </p:cBhvr>
                                      <p:tavLst>
                                        <p:tav tm="0">
                                          <p:val>
                                            <p:fltVal val="0"/>
                                          </p:val>
                                        </p:tav>
                                        <p:tav tm="100000">
                                          <p:val>
                                            <p:strVal val="#ppt_w"/>
                                          </p:val>
                                        </p:tav>
                                      </p:tavLst>
                                    </p:anim>
                                    <p:anim calcmode="lin" valueType="num">
                                      <p:cBhvr>
                                        <p:cTn id="69" dur="500" fill="hold"/>
                                        <p:tgtEl>
                                          <p:spTgt spid="38"/>
                                        </p:tgtEl>
                                        <p:attrNameLst>
                                          <p:attrName>ppt_h</p:attrName>
                                        </p:attrNameLst>
                                      </p:cBhvr>
                                      <p:tavLst>
                                        <p:tav tm="0">
                                          <p:val>
                                            <p:fltVal val="0"/>
                                          </p:val>
                                        </p:tav>
                                        <p:tav tm="100000">
                                          <p:val>
                                            <p:strVal val="#ppt_h"/>
                                          </p:val>
                                        </p:tav>
                                      </p:tavLst>
                                    </p:anim>
                                    <p:animEffect transition="in" filter="fade">
                                      <p:cBhvr>
                                        <p:cTn id="70" dur="500"/>
                                        <p:tgtEl>
                                          <p:spTgt spid="38"/>
                                        </p:tgtEl>
                                      </p:cBhvr>
                                    </p:animEffect>
                                  </p:childTnLst>
                                </p:cTn>
                              </p:par>
                              <p:par>
                                <p:cTn id="71" presetID="53" presetClass="entr" presetSubtype="16"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 calcmode="lin" valueType="num">
                                      <p:cBhvr>
                                        <p:cTn id="73" dur="500" fill="hold"/>
                                        <p:tgtEl>
                                          <p:spTgt spid="46"/>
                                        </p:tgtEl>
                                        <p:attrNameLst>
                                          <p:attrName>ppt_w</p:attrName>
                                        </p:attrNameLst>
                                      </p:cBhvr>
                                      <p:tavLst>
                                        <p:tav tm="0">
                                          <p:val>
                                            <p:fltVal val="0"/>
                                          </p:val>
                                        </p:tav>
                                        <p:tav tm="100000">
                                          <p:val>
                                            <p:strVal val="#ppt_w"/>
                                          </p:val>
                                        </p:tav>
                                      </p:tavLst>
                                    </p:anim>
                                    <p:anim calcmode="lin" valueType="num">
                                      <p:cBhvr>
                                        <p:cTn id="74" dur="500" fill="hold"/>
                                        <p:tgtEl>
                                          <p:spTgt spid="46"/>
                                        </p:tgtEl>
                                        <p:attrNameLst>
                                          <p:attrName>ppt_h</p:attrName>
                                        </p:attrNameLst>
                                      </p:cBhvr>
                                      <p:tavLst>
                                        <p:tav tm="0">
                                          <p:val>
                                            <p:fltVal val="0"/>
                                          </p:val>
                                        </p:tav>
                                        <p:tav tm="100000">
                                          <p:val>
                                            <p:strVal val="#ppt_h"/>
                                          </p:val>
                                        </p:tav>
                                      </p:tavLst>
                                    </p:anim>
                                    <p:animEffect transition="in" filter="fade">
                                      <p:cBhvr>
                                        <p:cTn id="75" dur="500"/>
                                        <p:tgtEl>
                                          <p:spTgt spid="46"/>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 calcmode="lin" valueType="num">
                                      <p:cBhvr>
                                        <p:cTn id="78" dur="500" fill="hold"/>
                                        <p:tgtEl>
                                          <p:spTgt spid="31"/>
                                        </p:tgtEl>
                                        <p:attrNameLst>
                                          <p:attrName>ppt_w</p:attrName>
                                        </p:attrNameLst>
                                      </p:cBhvr>
                                      <p:tavLst>
                                        <p:tav tm="0">
                                          <p:val>
                                            <p:fltVal val="0"/>
                                          </p:val>
                                        </p:tav>
                                        <p:tav tm="100000">
                                          <p:val>
                                            <p:strVal val="#ppt_w"/>
                                          </p:val>
                                        </p:tav>
                                      </p:tavLst>
                                    </p:anim>
                                    <p:anim calcmode="lin" valueType="num">
                                      <p:cBhvr>
                                        <p:cTn id="79" dur="500" fill="hold"/>
                                        <p:tgtEl>
                                          <p:spTgt spid="31"/>
                                        </p:tgtEl>
                                        <p:attrNameLst>
                                          <p:attrName>ppt_h</p:attrName>
                                        </p:attrNameLst>
                                      </p:cBhvr>
                                      <p:tavLst>
                                        <p:tav tm="0">
                                          <p:val>
                                            <p:fltVal val="0"/>
                                          </p:val>
                                        </p:tav>
                                        <p:tav tm="100000">
                                          <p:val>
                                            <p:strVal val="#ppt_h"/>
                                          </p:val>
                                        </p:tav>
                                      </p:tavLst>
                                    </p:anim>
                                    <p:animEffect transition="in" filter="fade">
                                      <p:cBhvr>
                                        <p:cTn id="80" dur="500"/>
                                        <p:tgtEl>
                                          <p:spTgt spid="31"/>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p:cTn id="83" dur="500" fill="hold"/>
                                        <p:tgtEl>
                                          <p:spTgt spid="32"/>
                                        </p:tgtEl>
                                        <p:attrNameLst>
                                          <p:attrName>ppt_w</p:attrName>
                                        </p:attrNameLst>
                                      </p:cBhvr>
                                      <p:tavLst>
                                        <p:tav tm="0">
                                          <p:val>
                                            <p:fltVal val="0"/>
                                          </p:val>
                                        </p:tav>
                                        <p:tav tm="100000">
                                          <p:val>
                                            <p:strVal val="#ppt_w"/>
                                          </p:val>
                                        </p:tav>
                                      </p:tavLst>
                                    </p:anim>
                                    <p:anim calcmode="lin" valueType="num">
                                      <p:cBhvr>
                                        <p:cTn id="84" dur="500" fill="hold"/>
                                        <p:tgtEl>
                                          <p:spTgt spid="32"/>
                                        </p:tgtEl>
                                        <p:attrNameLst>
                                          <p:attrName>ppt_h</p:attrName>
                                        </p:attrNameLst>
                                      </p:cBhvr>
                                      <p:tavLst>
                                        <p:tav tm="0">
                                          <p:val>
                                            <p:fltVal val="0"/>
                                          </p:val>
                                        </p:tav>
                                        <p:tav tm="100000">
                                          <p:val>
                                            <p:strVal val="#ppt_h"/>
                                          </p:val>
                                        </p:tav>
                                      </p:tavLst>
                                    </p:anim>
                                    <p:animEffect transition="in" filter="fade">
                                      <p:cBhvr>
                                        <p:cTn id="8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4" grpId="0"/>
      <p:bldP spid="23" grpId="0"/>
      <p:bldP spid="25" grpId="0"/>
      <p:bldP spid="29" grpId="0" animBg="1"/>
      <p:bldP spid="30" grpId="0" animBg="1"/>
      <p:bldP spid="34" grpId="0" animBg="1"/>
      <p:bldP spid="35" grpId="0"/>
      <p:bldP spid="36" grpId="0"/>
      <p:bldP spid="31"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srcRect/>
          <a:stretch>
            <a:fillRect/>
          </a:stretch>
        </p:blipFill>
        <p:spPr bwMode="auto">
          <a:xfrm>
            <a:off x="827584" y="188640"/>
            <a:ext cx="8208912" cy="5904656"/>
          </a:xfrm>
          <a:prstGeom prst="rect">
            <a:avLst/>
          </a:prstGeom>
          <a:noFill/>
          <a:ln w="9525">
            <a:noFill/>
            <a:miter lim="800000"/>
            <a:headEnd/>
            <a:tailEnd/>
          </a:ln>
        </p:spPr>
      </p:pic>
      <p:sp>
        <p:nvSpPr>
          <p:cNvPr id="19459" name="Line 3"/>
          <p:cNvSpPr>
            <a:spLocks noChangeShapeType="1"/>
          </p:cNvSpPr>
          <p:nvPr/>
        </p:nvSpPr>
        <p:spPr bwMode="auto">
          <a:xfrm flipH="1">
            <a:off x="3479800" y="764704"/>
            <a:ext cx="804168" cy="1521296"/>
          </a:xfrm>
          <a:prstGeom prst="line">
            <a:avLst/>
          </a:prstGeom>
          <a:noFill/>
          <a:ln w="31750">
            <a:solidFill>
              <a:srgbClr val="FF0000"/>
            </a:solidFill>
            <a:prstDash val="dash"/>
            <a:round/>
            <a:headEnd type="triangle" w="med" len="med"/>
            <a:tailEnd/>
          </a:ln>
        </p:spPr>
        <p:txBody>
          <a:bodyPr vert="horz" wrap="square" lIns="91440" tIns="45720" rIns="91440" bIns="45720" numCol="1" anchor="t" anchorCtr="0" compatLnSpc="1">
            <a:prstTxWarp prst="textNoShape">
              <a:avLst/>
            </a:prstTxWarp>
          </a:bodyPr>
          <a:lstStyle/>
          <a:p>
            <a:endParaRPr lang="en-ZA"/>
          </a:p>
        </p:txBody>
      </p:sp>
      <p:sp>
        <p:nvSpPr>
          <p:cNvPr id="19460" name="Line 4"/>
          <p:cNvSpPr>
            <a:spLocks noChangeShapeType="1"/>
          </p:cNvSpPr>
          <p:nvPr/>
        </p:nvSpPr>
        <p:spPr bwMode="auto">
          <a:xfrm>
            <a:off x="3479800" y="2286000"/>
            <a:ext cx="588144" cy="2583160"/>
          </a:xfrm>
          <a:prstGeom prst="line">
            <a:avLst/>
          </a:prstGeom>
          <a:noFill/>
          <a:ln w="31750">
            <a:solidFill>
              <a:srgbClr val="FF0000"/>
            </a:solidFill>
            <a:prstDash val="dash"/>
            <a:round/>
            <a:headEnd/>
            <a:tailEnd type="triangle" w="med" len="med"/>
          </a:ln>
        </p:spPr>
        <p:txBody>
          <a:bodyPr vert="horz" wrap="square" lIns="91440" tIns="45720" rIns="91440" bIns="45720" numCol="1" anchor="t" anchorCtr="0" compatLnSpc="1">
            <a:prstTxWarp prst="textNoShape">
              <a:avLst/>
            </a:prstTxWarp>
          </a:bodyPr>
          <a:lstStyle/>
          <a:p>
            <a:endParaRPr lang="en-ZA"/>
          </a:p>
        </p:txBody>
      </p:sp>
      <p:sp>
        <p:nvSpPr>
          <p:cNvPr id="19461" name="Text Box 5"/>
          <p:cNvSpPr txBox="1">
            <a:spLocks noChangeArrowheads="1"/>
          </p:cNvSpPr>
          <p:nvPr/>
        </p:nvSpPr>
        <p:spPr bwMode="auto">
          <a:xfrm>
            <a:off x="2411760" y="2171700"/>
            <a:ext cx="953740" cy="4572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ZA" sz="1400" b="0" i="0" u="none" strike="noStrike" cap="none" normalizeH="0" baseline="0" dirty="0" smtClean="0">
                <a:ln>
                  <a:noFill/>
                </a:ln>
                <a:solidFill>
                  <a:srgbClr val="FF0000"/>
                </a:solidFill>
                <a:effectLst/>
                <a:latin typeface="Calibri" pitchFamily="34" charset="0"/>
                <a:cs typeface="Arial" pitchFamily="34" charset="0"/>
              </a:rPr>
              <a:t>electronic portion</a:t>
            </a:r>
            <a:endParaRPr kumimoji="0" lang="en-US" sz="1400" b="0" i="0" u="none" strike="noStrike" cap="none" normalizeH="0" baseline="0" dirty="0" smtClean="0">
              <a:ln>
                <a:noFill/>
              </a:ln>
              <a:solidFill>
                <a:srgbClr val="FF0000"/>
              </a:solidFill>
              <a:effectLst/>
              <a:latin typeface="Arial" pitchFamily="34" charset="0"/>
              <a:cs typeface="Arial" pitchFamily="34" charset="0"/>
            </a:endParaRPr>
          </a:p>
        </p:txBody>
      </p:sp>
      <p:sp>
        <p:nvSpPr>
          <p:cNvPr id="19462" name="Line 6"/>
          <p:cNvSpPr>
            <a:spLocks noChangeShapeType="1"/>
          </p:cNvSpPr>
          <p:nvPr/>
        </p:nvSpPr>
        <p:spPr bwMode="auto">
          <a:xfrm>
            <a:off x="4572000" y="3284984"/>
            <a:ext cx="720080" cy="360040"/>
          </a:xfrm>
          <a:prstGeom prst="line">
            <a:avLst/>
          </a:prstGeom>
          <a:noFill/>
          <a:ln w="31750">
            <a:solidFill>
              <a:srgbClr val="FF0000"/>
            </a:solidFill>
            <a:prstDash val="dash"/>
            <a:round/>
            <a:headEnd type="triangle" w="med" len="med"/>
            <a:tailEnd/>
          </a:ln>
        </p:spPr>
        <p:txBody>
          <a:bodyPr vert="horz" wrap="square" lIns="91440" tIns="45720" rIns="91440" bIns="45720" numCol="1" anchor="t" anchorCtr="0" compatLnSpc="1">
            <a:prstTxWarp prst="textNoShape">
              <a:avLst/>
            </a:prstTxWarp>
          </a:bodyPr>
          <a:lstStyle/>
          <a:p>
            <a:endParaRPr lang="en-ZA"/>
          </a:p>
        </p:txBody>
      </p:sp>
      <p:sp>
        <p:nvSpPr>
          <p:cNvPr id="19463" name="Line 7"/>
          <p:cNvSpPr>
            <a:spLocks noChangeShapeType="1"/>
          </p:cNvSpPr>
          <p:nvPr/>
        </p:nvSpPr>
        <p:spPr bwMode="auto">
          <a:xfrm>
            <a:off x="5796136" y="4149080"/>
            <a:ext cx="457200" cy="571500"/>
          </a:xfrm>
          <a:prstGeom prst="line">
            <a:avLst/>
          </a:prstGeom>
          <a:noFill/>
          <a:ln w="31750">
            <a:solidFill>
              <a:srgbClr val="FF0000"/>
            </a:solidFill>
            <a:prstDash val="dash"/>
            <a:round/>
            <a:headEnd/>
            <a:tailEnd type="triangle" w="med" len="med"/>
          </a:ln>
        </p:spPr>
        <p:txBody>
          <a:bodyPr vert="horz" wrap="square" lIns="91440" tIns="45720" rIns="91440" bIns="45720" numCol="1" anchor="t" anchorCtr="0" compatLnSpc="1">
            <a:prstTxWarp prst="textNoShape">
              <a:avLst/>
            </a:prstTxWarp>
          </a:bodyPr>
          <a:lstStyle/>
          <a:p>
            <a:endParaRPr lang="en-ZA"/>
          </a:p>
        </p:txBody>
      </p:sp>
      <p:sp>
        <p:nvSpPr>
          <p:cNvPr id="19464" name="Text Box 8"/>
          <p:cNvSpPr txBox="1">
            <a:spLocks noChangeArrowheads="1"/>
          </p:cNvSpPr>
          <p:nvPr/>
        </p:nvSpPr>
        <p:spPr bwMode="auto">
          <a:xfrm>
            <a:off x="5004048" y="3717032"/>
            <a:ext cx="1368152" cy="43204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ZA" sz="1400" b="0" i="0" u="none" strike="noStrike" cap="none" normalizeH="0" baseline="0" dirty="0" smtClean="0">
                <a:ln>
                  <a:noFill/>
                </a:ln>
                <a:solidFill>
                  <a:srgbClr val="FF0000"/>
                </a:solidFill>
                <a:effectLst/>
                <a:latin typeface="Calibri" pitchFamily="34" charset="0"/>
                <a:cs typeface="Arial" pitchFamily="34" charset="0"/>
              </a:rPr>
              <a:t>ionic portion</a:t>
            </a:r>
            <a:endParaRPr kumimoji="0" lang="en-US" sz="1400" b="0" i="0" u="none" strike="noStrike" cap="none" normalizeH="0" baseline="0" dirty="0" smtClean="0">
              <a:ln>
                <a:noFill/>
              </a:ln>
              <a:solidFill>
                <a:srgbClr val="FF0000"/>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pt msc">
  <a:themeElements>
    <a:clrScheme name="ppt msc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pt ms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miter lim="800000"/>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miter lim="800000"/>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Arial" charset="0"/>
          </a:defRPr>
        </a:defPPr>
      </a:lstStyle>
    </a:lnDef>
  </a:objectDefaults>
  <a:extraClrSchemeLst>
    <a:extraClrScheme>
      <a:clrScheme name="ppt msc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pt msc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pt msc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pt msc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pt ms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pt ms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pt ms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5243</TotalTime>
  <Words>454</Words>
  <Application>Microsoft Office PowerPoint</Application>
  <PresentationFormat>On-screen Show (4:3)</PresentationFormat>
  <Paragraphs>106</Paragraphs>
  <Slides>17</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6" baseType="lpstr">
      <vt:lpstr>Arial</vt:lpstr>
      <vt:lpstr>Arial Body</vt:lpstr>
      <vt:lpstr>Arial Narrow</vt:lpstr>
      <vt:lpstr>Calibri</vt:lpstr>
      <vt:lpstr>Cambria Math</vt:lpstr>
      <vt:lpstr>Times New Roman</vt:lpstr>
      <vt:lpstr>Wingdings</vt:lpstr>
      <vt:lpstr>ppt msc</vt:lpstr>
      <vt:lpstr>Visio.Drawing.11</vt:lpstr>
      <vt:lpstr>Electrical Conduction and Breakdown Mechanisms in Gases</vt:lpstr>
      <vt:lpstr>PowerPoint Presentation</vt:lpstr>
      <vt:lpstr>Typical composition of atmospheric air </vt:lpstr>
      <vt:lpstr>Natural photo ionisation </vt:lpstr>
      <vt:lpstr>Ionisation processes</vt:lpstr>
      <vt:lpstr>PowerPoint Presentation</vt:lpstr>
      <vt:lpstr>PowerPoint Presentation</vt:lpstr>
      <vt:lpstr>Non-self-sustained avalanches</vt:lpstr>
      <vt:lpstr>PowerPoint Presentation</vt:lpstr>
      <vt:lpstr>Avalanches with feedback mechanisms</vt:lpstr>
      <vt:lpstr>Townsend breakdown criterion</vt:lpstr>
      <vt:lpstr>Exercise problem</vt:lpstr>
      <vt:lpstr>The Paschen law</vt:lpstr>
      <vt:lpstr>Paschen curve for air</vt:lpstr>
      <vt:lpstr>Paschen curves for different gases</vt:lpstr>
      <vt:lpstr>Exercise problem</vt:lpstr>
      <vt:lpstr>Townsend vs Streamer mechanisms</vt:lpstr>
    </vt:vector>
  </TitlesOfParts>
  <Company>Scarab Software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Lightning Current Distribution in a Structure</dc:title>
  <dc:creator>Michael Grant</dc:creator>
  <cp:lastModifiedBy>Nyamupa</cp:lastModifiedBy>
  <cp:revision>323</cp:revision>
  <dcterms:created xsi:type="dcterms:W3CDTF">2004-10-23T13:34:24Z</dcterms:created>
  <dcterms:modified xsi:type="dcterms:W3CDTF">2019-03-13T20:44:45Z</dcterms:modified>
</cp:coreProperties>
</file>